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58" r:id="rId4"/>
    <p:sldId id="259" r:id="rId5"/>
    <p:sldId id="260" r:id="rId6"/>
    <p:sldId id="261" r:id="rId7"/>
    <p:sldId id="280" r:id="rId8"/>
    <p:sldId id="263" r:id="rId9"/>
    <p:sldId id="262" r:id="rId10"/>
    <p:sldId id="264" r:id="rId11"/>
    <p:sldId id="266" r:id="rId12"/>
    <p:sldId id="267" r:id="rId13"/>
    <p:sldId id="269" r:id="rId14"/>
    <p:sldId id="281" r:id="rId15"/>
    <p:sldId id="270" r:id="rId16"/>
    <p:sldId id="271" r:id="rId17"/>
    <p:sldId id="272" r:id="rId18"/>
    <p:sldId id="27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E000"/>
    <a:srgbClr val="00CF00"/>
    <a:srgbClr val="67C8E3"/>
    <a:srgbClr val="34D8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61" autoAdjust="0"/>
    <p:restoredTop sz="96859" autoAdjust="0"/>
  </p:normalViewPr>
  <p:slideViewPr>
    <p:cSldViewPr snapToObjects="1">
      <p:cViewPr>
        <p:scale>
          <a:sx n="100" d="100"/>
          <a:sy n="100" d="100"/>
        </p:scale>
        <p:origin x="-130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5474-6260-794D-A5FC-545ECE6003F9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FF0B-C40E-6E40-8795-5B4E0C303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1316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33AE0-BB83-F549-8D1F-71C22217CD72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09EB-B92F-DF4B-BE86-BED89DAED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6613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We have significant</a:t>
            </a:r>
            <a:r>
              <a:rPr lang="en-US" sz="1600" baseline="0" dirty="0" smtClean="0"/>
              <a:t> evidence for the presence of a </a:t>
            </a:r>
            <a:r>
              <a:rPr lang="en-US" sz="1600" baseline="0" dirty="0" err="1" smtClean="0"/>
              <a:t>pion</a:t>
            </a:r>
            <a:r>
              <a:rPr lang="en-US" sz="1600" baseline="0" dirty="0" smtClean="0"/>
              <a:t> cloud from electric form factor of the neutron and the excitation of the Delta resonance.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09EB-B92F-DF4B-BE86-BED89DAED1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4FD3-52F8-324E-92FD-474D3917A156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804-9CCF-9343-81CB-38C8BF7EABAF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FC6B-91E0-0E4D-981F-5ACF56A961F8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9586-25A5-C34A-9594-8D872406A875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EBAE-A032-5740-83BA-5E45E9E195A8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1C1A-BFB5-9043-B16B-417486372AD5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17D-A846-7145-9A50-1B2CDDB083E9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1CF-DAEF-2E41-911E-F9206FA482FF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DE32-9358-C643-ABE1-9B419CD27246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B6FA-B35C-604C-9670-C98820CEE976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575-F6DC-454E-90E6-7F21346D467E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12CD-9BEA-C34D-AB7F-8FA5354B9F96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0ECF-559C-F847-A181-D4BABEA94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N* Transition form factors in a light-cone relativistic quark model.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532" y="2005080"/>
            <a:ext cx="6926839" cy="1398520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2000" dirty="0" smtClean="0">
                <a:solidFill>
                  <a:schemeClr val="tx1"/>
                </a:solidFill>
              </a:rPr>
              <a:t>I.G. Aznauryan</a:t>
            </a:r>
            <a:r>
              <a:rPr lang="en-US" sz="2000" baseline="30000" dirty="0" smtClean="0">
                <a:solidFill>
                  <a:schemeClr val="tx1"/>
                </a:solidFill>
              </a:rPr>
              <a:t>1,2</a:t>
            </a:r>
            <a:r>
              <a:rPr lang="en-US" sz="2000" dirty="0" smtClean="0">
                <a:solidFill>
                  <a:schemeClr val="tx1"/>
                </a:solidFill>
              </a:rPr>
              <a:t> and V.D. Burkert</a:t>
            </a:r>
            <a:r>
              <a:rPr lang="en-US" sz="2000" baseline="30000" dirty="0" smtClean="0">
                <a:solidFill>
                  <a:schemeClr val="tx1"/>
                </a:solidFill>
              </a:rPr>
              <a:t>1</a:t>
            </a:r>
          </a:p>
          <a:p>
            <a:pPr marL="571500" indent="-571500"/>
            <a:r>
              <a:rPr lang="en-US" sz="2000" baseline="30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Jefferson Lab</a:t>
            </a:r>
          </a:p>
          <a:p>
            <a:pPr marL="571500" indent="-571500"/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Yerevan Physics Institute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950" y="3413497"/>
            <a:ext cx="4442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Outline: 	</a:t>
            </a:r>
          </a:p>
          <a:p>
            <a:r>
              <a:rPr lang="en-US" dirty="0" smtClean="0"/>
              <a:t>	Motivation</a:t>
            </a:r>
          </a:p>
          <a:p>
            <a:r>
              <a:rPr lang="en-US" dirty="0"/>
              <a:t>	</a:t>
            </a:r>
            <a:r>
              <a:rPr lang="en-US" dirty="0" smtClean="0"/>
              <a:t>The model: q</a:t>
            </a:r>
            <a:r>
              <a:rPr lang="en-US" baseline="30000" dirty="0" smtClean="0"/>
              <a:t>3</a:t>
            </a:r>
            <a:r>
              <a:rPr lang="en-US" dirty="0" smtClean="0"/>
              <a:t> + meson cloud </a:t>
            </a:r>
          </a:p>
          <a:p>
            <a:r>
              <a:rPr lang="en-US" dirty="0"/>
              <a:t>	</a:t>
            </a:r>
            <a:r>
              <a:rPr lang="en-US" dirty="0" smtClean="0"/>
              <a:t>Description of elastic form factors</a:t>
            </a:r>
          </a:p>
          <a:p>
            <a:r>
              <a:rPr lang="en-US" dirty="0" smtClean="0"/>
              <a:t>	N* transition form factors at Q</a:t>
            </a:r>
            <a:r>
              <a:rPr lang="en-US" baseline="30000" dirty="0" smtClean="0"/>
              <a:t>2</a:t>
            </a:r>
            <a:r>
              <a:rPr lang="en-US" dirty="0" smtClean="0"/>
              <a:t> ≤ </a:t>
            </a:r>
            <a:r>
              <a:rPr lang="en-US" dirty="0"/>
              <a:t>5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	Predictions for Q</a:t>
            </a:r>
            <a:r>
              <a:rPr lang="en-US" baseline="30000" dirty="0" smtClean="0"/>
              <a:t>2</a:t>
            </a:r>
            <a:r>
              <a:rPr lang="en-US" dirty="0" smtClean="0"/>
              <a:t> &gt; 5 GeV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baseline="30000" dirty="0" smtClean="0"/>
              <a:t>	</a:t>
            </a:r>
            <a:r>
              <a:rPr lang="en-US" dirty="0" smtClean="0"/>
              <a:t>Conclusions/Outlook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5882582"/>
            <a:ext cx="3289300" cy="628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97" y="6510874"/>
            <a:ext cx="1811872" cy="247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767" y="5882581"/>
            <a:ext cx="3162413" cy="628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399178" y="2005080"/>
            <a:ext cx="2187467" cy="338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937696"/>
          </a:xfrm>
        </p:spPr>
        <p:txBody>
          <a:bodyPr/>
          <a:lstStyle/>
          <a:p>
            <a:r>
              <a:rPr lang="en-US" dirty="0" smtClean="0"/>
              <a:t>Excited nucleon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327"/>
            <a:ext cx="8229600" cy="4504267"/>
          </a:xfrm>
        </p:spPr>
        <p:txBody>
          <a:bodyPr>
            <a:normAutofit/>
          </a:bodyPr>
          <a:lstStyle/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62" dirty="0" smtClean="0">
                <a:solidFill>
                  <a:srgbClr val="000000"/>
                </a:solidFill>
              </a:rPr>
              <a:t>No calculations available that allow separation of |q</a:t>
            </a:r>
            <a:r>
              <a:rPr lang="en-GB" sz="2162" baseline="30000" dirty="0" smtClean="0">
                <a:solidFill>
                  <a:srgbClr val="000000"/>
                </a:solidFill>
              </a:rPr>
              <a:t>3</a:t>
            </a:r>
            <a:r>
              <a:rPr lang="en-GB" sz="2162" dirty="0" smtClean="0">
                <a:solidFill>
                  <a:srgbClr val="000000"/>
                </a:solidFill>
              </a:rPr>
              <a:t>&gt; and |Nπ&gt; (|Nm&gt;) contributions to nucleon resonances. </a:t>
            </a:r>
          </a:p>
          <a:p>
            <a:pPr lvl="1"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62" dirty="0" smtClean="0">
                <a:solidFill>
                  <a:srgbClr val="000000"/>
                </a:solidFill>
              </a:rPr>
              <a:t>Coefficient </a:t>
            </a:r>
            <a:r>
              <a:rPr lang="en-GB" sz="2162" dirty="0" err="1" smtClean="0">
                <a:solidFill>
                  <a:srgbClr val="FF0000"/>
                </a:solidFill>
              </a:rPr>
              <a:t>c</a:t>
            </a:r>
            <a:r>
              <a:rPr lang="en-GB" sz="2162" baseline="30000" dirty="0" smtClean="0">
                <a:solidFill>
                  <a:srgbClr val="FF0000"/>
                </a:solidFill>
              </a:rPr>
              <a:t>* </a:t>
            </a:r>
            <a:r>
              <a:rPr lang="en-GB" sz="2162" dirty="0" smtClean="0">
                <a:solidFill>
                  <a:srgbClr val="000000"/>
                </a:solidFill>
              </a:rPr>
              <a:t>in</a:t>
            </a:r>
            <a:r>
              <a:rPr lang="en-GB" sz="2162" dirty="0" smtClean="0">
                <a:solidFill>
                  <a:srgbClr val="FF0000"/>
                </a:solidFill>
              </a:rPr>
              <a:t> </a:t>
            </a:r>
            <a:r>
              <a:rPr lang="en-GB" sz="2162" dirty="0" smtClean="0">
                <a:solidFill>
                  <a:srgbClr val="000000"/>
                </a:solidFill>
              </a:rPr>
              <a:t>|N</a:t>
            </a:r>
            <a:r>
              <a:rPr lang="en-GB" sz="2162" baseline="30000" dirty="0" smtClean="0">
                <a:solidFill>
                  <a:srgbClr val="000000"/>
                </a:solidFill>
              </a:rPr>
              <a:t>*</a:t>
            </a:r>
            <a:r>
              <a:rPr lang="en-GB" sz="2162" dirty="0" smtClean="0">
                <a:solidFill>
                  <a:srgbClr val="000000"/>
                </a:solidFill>
              </a:rPr>
              <a:t>&gt; = </a:t>
            </a:r>
            <a:r>
              <a:rPr lang="en-GB" sz="2162" dirty="0" err="1" smtClean="0">
                <a:solidFill>
                  <a:srgbClr val="FF0000"/>
                </a:solidFill>
              </a:rPr>
              <a:t>c</a:t>
            </a:r>
            <a:r>
              <a:rPr lang="en-GB" sz="2162" baseline="30000" dirty="0" smtClean="0">
                <a:solidFill>
                  <a:srgbClr val="FF0000"/>
                </a:solidFill>
              </a:rPr>
              <a:t>*</a:t>
            </a:r>
            <a:r>
              <a:rPr lang="en-GB" sz="2162" dirty="0" smtClean="0">
                <a:solidFill>
                  <a:srgbClr val="000000"/>
                </a:solidFill>
              </a:rPr>
              <a:t>|q</a:t>
            </a:r>
            <a:r>
              <a:rPr lang="en-GB" sz="2162" baseline="30000" dirty="0" smtClean="0">
                <a:solidFill>
                  <a:srgbClr val="000000"/>
                </a:solidFill>
              </a:rPr>
              <a:t>3</a:t>
            </a:r>
            <a:r>
              <a:rPr lang="en-GB" sz="2162" dirty="0" smtClean="0">
                <a:solidFill>
                  <a:srgbClr val="000000"/>
                </a:solidFill>
              </a:rPr>
              <a:t>&gt;+...,  </a:t>
            </a:r>
            <a:r>
              <a:rPr lang="en-GB" sz="2162" dirty="0" err="1" smtClean="0">
                <a:solidFill>
                  <a:srgbClr val="FF0000"/>
                </a:solidFill>
              </a:rPr>
              <a:t>c</a:t>
            </a:r>
            <a:r>
              <a:rPr lang="en-GB" sz="2162" baseline="30000" dirty="0" smtClean="0">
                <a:solidFill>
                  <a:srgbClr val="FF0000"/>
                </a:solidFill>
              </a:rPr>
              <a:t>* </a:t>
            </a:r>
            <a:r>
              <a:rPr lang="en-GB" sz="2162" dirty="0" smtClean="0">
                <a:solidFill>
                  <a:srgbClr val="FF0000"/>
                </a:solidFill>
              </a:rPr>
              <a:t>&lt;1, </a:t>
            </a:r>
            <a:r>
              <a:rPr lang="en-GB" sz="2162" dirty="0" smtClean="0">
                <a:solidFill>
                  <a:srgbClr val="000000"/>
                </a:solidFill>
              </a:rPr>
              <a:t>is unknown.</a:t>
            </a:r>
          </a:p>
          <a:p>
            <a:pPr lvl="1"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62" dirty="0" smtClean="0">
                <a:solidFill>
                  <a:srgbClr val="000000"/>
                </a:solidFill>
              </a:rPr>
              <a:t>Weight of </a:t>
            </a:r>
            <a:r>
              <a:rPr lang="en-GB" sz="2162" dirty="0" err="1" smtClean="0">
                <a:solidFill>
                  <a:srgbClr val="FF0000"/>
                </a:solidFill>
              </a:rPr>
              <a:t>c</a:t>
            </a:r>
            <a:r>
              <a:rPr lang="en-GB" sz="2162" baseline="-25000" dirty="0" err="1" smtClean="0">
                <a:solidFill>
                  <a:srgbClr val="FF0000"/>
                </a:solidFill>
              </a:rPr>
              <a:t>N</a:t>
            </a:r>
            <a:r>
              <a:rPr lang="en-GB" sz="2162" dirty="0" err="1" smtClean="0">
                <a:solidFill>
                  <a:srgbClr val="FF0000"/>
                </a:solidFill>
              </a:rPr>
              <a:t>c</a:t>
            </a:r>
            <a:r>
              <a:rPr lang="en-GB" sz="2162" baseline="30000" dirty="0" smtClean="0">
                <a:solidFill>
                  <a:srgbClr val="FF0000"/>
                </a:solidFill>
              </a:rPr>
              <a:t>*</a:t>
            </a:r>
            <a:r>
              <a:rPr lang="en-GB" sz="2162" dirty="0" smtClean="0"/>
              <a:t>&lt;N</a:t>
            </a:r>
            <a:r>
              <a:rPr lang="en-GB" sz="2162" baseline="30000" dirty="0" smtClean="0"/>
              <a:t>*</a:t>
            </a:r>
            <a:r>
              <a:rPr lang="en-GB" sz="2162" dirty="0" smtClean="0"/>
              <a:t>=q</a:t>
            </a:r>
            <a:r>
              <a:rPr lang="en-GB" sz="2162" baseline="30000" dirty="0" smtClean="0"/>
              <a:t>3</a:t>
            </a:r>
            <a:r>
              <a:rPr lang="en-GB" sz="2162" dirty="0" smtClean="0"/>
              <a:t>|J</a:t>
            </a:r>
            <a:r>
              <a:rPr lang="en-GB" sz="2162" baseline="-25000" dirty="0" smtClean="0"/>
              <a:t>em</a:t>
            </a:r>
            <a:r>
              <a:rPr lang="en-GB" sz="2162" dirty="0" smtClean="0"/>
              <a:t>|N=q</a:t>
            </a:r>
            <a:r>
              <a:rPr lang="en-GB" sz="2162" baseline="30000" dirty="0" smtClean="0"/>
              <a:t>3</a:t>
            </a:r>
            <a:r>
              <a:rPr lang="en-GB" sz="2162" dirty="0" smtClean="0"/>
              <a:t>&gt;  </a:t>
            </a:r>
            <a:r>
              <a:rPr lang="en-GB" sz="2162" dirty="0" smtClean="0">
                <a:solidFill>
                  <a:srgbClr val="000000"/>
                </a:solidFill>
              </a:rPr>
              <a:t>in  &lt;N</a:t>
            </a:r>
            <a:r>
              <a:rPr lang="en-GB" sz="2162" baseline="30000" dirty="0" smtClean="0">
                <a:solidFill>
                  <a:srgbClr val="000000"/>
                </a:solidFill>
              </a:rPr>
              <a:t>*</a:t>
            </a:r>
            <a:r>
              <a:rPr lang="en-GB" sz="2162" dirty="0" smtClean="0">
                <a:solidFill>
                  <a:srgbClr val="000000"/>
                </a:solidFill>
              </a:rPr>
              <a:t>|</a:t>
            </a:r>
            <a:r>
              <a:rPr lang="en-GB" sz="2162" dirty="0" err="1" smtClean="0">
                <a:solidFill>
                  <a:srgbClr val="000000"/>
                </a:solidFill>
              </a:rPr>
              <a:t>J</a:t>
            </a:r>
            <a:r>
              <a:rPr lang="en-GB" sz="2162" baseline="-25000" dirty="0" err="1" smtClean="0">
                <a:solidFill>
                  <a:srgbClr val="000000"/>
                </a:solidFill>
              </a:rPr>
              <a:t>em</a:t>
            </a:r>
            <a:r>
              <a:rPr lang="en-GB" sz="2162" dirty="0" err="1" smtClean="0">
                <a:solidFill>
                  <a:srgbClr val="000000"/>
                </a:solidFill>
              </a:rPr>
              <a:t>|N</a:t>
            </a:r>
            <a:r>
              <a:rPr lang="en-GB" sz="2162" dirty="0" smtClean="0">
                <a:solidFill>
                  <a:srgbClr val="000000"/>
                </a:solidFill>
              </a:rPr>
              <a:t>&gt;  is not known.</a:t>
            </a:r>
          </a:p>
          <a:p>
            <a:pPr>
              <a:lnSpc>
                <a:spcPct val="98000"/>
              </a:lnSpc>
              <a:buClr>
                <a:srgbClr val="FF0000"/>
              </a:buCl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62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62" dirty="0" smtClean="0">
                <a:solidFill>
                  <a:srgbClr val="000000"/>
                </a:solidFill>
              </a:rPr>
              <a:t>Determine weight factor by fitting to the experimental amplitudes at </a:t>
            </a:r>
            <a:r>
              <a:rPr lang="en-GB" sz="2162" dirty="0" smtClean="0">
                <a:solidFill>
                  <a:srgbClr val="FF0000"/>
                </a:solidFill>
              </a:rPr>
              <a:t>Q</a:t>
            </a:r>
            <a:r>
              <a:rPr lang="en-GB" sz="2162" baseline="30000" dirty="0" smtClean="0">
                <a:solidFill>
                  <a:srgbClr val="FF0000"/>
                </a:solidFill>
              </a:rPr>
              <a:t>2</a:t>
            </a:r>
            <a:r>
              <a:rPr lang="en-GB" sz="2162" dirty="0" smtClean="0">
                <a:solidFill>
                  <a:srgbClr val="FF0000"/>
                </a:solidFill>
              </a:rPr>
              <a:t>≈2-3GeV</a:t>
            </a:r>
            <a:r>
              <a:rPr lang="en-GB" sz="2162" baseline="30000" dirty="0" smtClean="0">
                <a:solidFill>
                  <a:srgbClr val="FF0000"/>
                </a:solidFill>
              </a:rPr>
              <a:t>2</a:t>
            </a:r>
            <a:r>
              <a:rPr lang="en-GB" sz="2162" dirty="0" smtClean="0">
                <a:solidFill>
                  <a:srgbClr val="000000"/>
                </a:solidFill>
              </a:rPr>
              <a:t> assuming that the transitions amplitudes are dominated by the </a:t>
            </a:r>
            <a:r>
              <a:rPr lang="en-GB" sz="2162" dirty="0" smtClean="0">
                <a:solidFill>
                  <a:srgbClr val="FF0000"/>
                </a:solidFill>
              </a:rPr>
              <a:t>q</a:t>
            </a:r>
            <a:r>
              <a:rPr lang="en-GB" sz="2162" baseline="30000" dirty="0" smtClean="0">
                <a:solidFill>
                  <a:srgbClr val="FF0000"/>
                </a:solidFill>
              </a:rPr>
              <a:t>3</a:t>
            </a:r>
            <a:r>
              <a:rPr lang="en-GB" sz="2162" dirty="0" smtClean="0">
                <a:solidFill>
                  <a:srgbClr val="FF0000"/>
                </a:solidFill>
              </a:rPr>
              <a:t> core</a:t>
            </a:r>
            <a:r>
              <a:rPr lang="en-GB" sz="2162" dirty="0" smtClean="0">
                <a:solidFill>
                  <a:srgbClr val="000000"/>
                </a:solidFill>
              </a:rPr>
              <a:t>, as is the case for the nucleon </a:t>
            </a:r>
            <a:r>
              <a:rPr lang="en-GB" sz="2162" dirty="0" err="1" smtClean="0">
                <a:solidFill>
                  <a:srgbClr val="000000"/>
                </a:solidFill>
              </a:rPr>
              <a:t>e.m</a:t>
            </a:r>
            <a:r>
              <a:rPr lang="en-GB" sz="2162" dirty="0" smtClean="0">
                <a:solidFill>
                  <a:srgbClr val="000000"/>
                </a:solidFill>
              </a:rPr>
              <a:t>. form factors.</a:t>
            </a:r>
          </a:p>
          <a:p>
            <a:pPr>
              <a:lnSpc>
                <a:spcPct val="98000"/>
              </a:lnSpc>
              <a:buClr>
                <a:srgbClr val="FF0000"/>
              </a:buCl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62" dirty="0" smtClean="0">
              <a:solidFill>
                <a:srgbClr val="000000"/>
              </a:solidFill>
            </a:endParaRPr>
          </a:p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62" dirty="0" smtClean="0">
                <a:solidFill>
                  <a:srgbClr val="000000"/>
                </a:solidFill>
              </a:rPr>
              <a:t>All other parameters of the model are taken from the description of the nucleon form factors.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Calisto MT" charset="0"/>
              </a:rPr>
              <a:t> </a:t>
            </a:r>
          </a:p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E6E-B785-2B45-BAD9-EF70A1DCFEC2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1"/>
            <a:ext cx="8229600" cy="953042"/>
          </a:xfrm>
        </p:spPr>
        <p:txBody>
          <a:bodyPr/>
          <a:lstStyle/>
          <a:p>
            <a:r>
              <a:rPr lang="en-US" dirty="0" smtClean="0"/>
              <a:t>Delta resonance P</a:t>
            </a:r>
            <a:r>
              <a:rPr lang="en-US" baseline="-25000" dirty="0" smtClean="0"/>
              <a:t>33</a:t>
            </a:r>
            <a:r>
              <a:rPr lang="en-US" dirty="0" smtClean="0"/>
              <a:t>(1232)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E30-4D0C-CF41-A77F-E66A145320DF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67569" y="5005418"/>
            <a:ext cx="5810251" cy="1014382"/>
          </a:xfrm>
        </p:spPr>
        <p:txBody>
          <a:bodyPr>
            <a:noAutofit/>
          </a:bodyPr>
          <a:lstStyle/>
          <a:p>
            <a:pPr>
              <a:lnSpc>
                <a:spcPct val="98000"/>
              </a:lnSpc>
              <a:buClr>
                <a:srgbClr val="FF0000"/>
              </a:buCl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+mj-lt"/>
              </a:rPr>
              <a:t>	Taking into account the systematic uncertainties in the data, the 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GB" sz="2000" baseline="300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-dependence of the form factors is described well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 at 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GB" sz="2000" baseline="300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&gt; 3 GeV</a:t>
            </a:r>
            <a:r>
              <a:rPr lang="en-GB" sz="2000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2743200" y="2631534"/>
            <a:ext cx="1143000" cy="60113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2244" y="3048000"/>
            <a:ext cx="184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cloud effects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2800" y="3481399"/>
            <a:ext cx="187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 ~ </a:t>
            </a:r>
            <a:r>
              <a:rPr lang="en-US" dirty="0" smtClean="0">
                <a:solidFill>
                  <a:srgbClr val="FF0000"/>
                </a:solidFill>
              </a:rPr>
              <a:t>(G</a:t>
            </a:r>
            <a:r>
              <a:rPr lang="en-US" baseline="-25000" dirty="0" smtClean="0">
                <a:solidFill>
                  <a:srgbClr val="FF0000"/>
                </a:solidFill>
              </a:rPr>
              <a:t>M </a:t>
            </a:r>
            <a:r>
              <a:rPr lang="en-US" dirty="0" smtClean="0">
                <a:solidFill>
                  <a:srgbClr val="FF0000"/>
                </a:solidFill>
              </a:rPr>
              <a:t>– G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92604" y="3073400"/>
            <a:ext cx="1337529" cy="60113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4" idx="3"/>
          </p:cNvCxnSpPr>
          <p:nvPr/>
        </p:nvCxnSpPr>
        <p:spPr>
          <a:xfrm flipV="1">
            <a:off x="2785533" y="3962400"/>
            <a:ext cx="1964265" cy="81441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4361319"/>
            <a:ext cx="2404533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Model uncertainties of amplitudes extracted from CLAS data by </a:t>
            </a:r>
            <a:r>
              <a:rPr lang="en-US" sz="1600" dirty="0" err="1" smtClean="0"/>
              <a:t>Jlab</a:t>
            </a:r>
            <a:r>
              <a:rPr lang="en-US" sz="1600" dirty="0" smtClean="0"/>
              <a:t> group.</a:t>
            </a:r>
            <a:endParaRPr lang="en-US" sz="16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67569" y="1732231"/>
            <a:ext cx="5766882" cy="280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8284" t="1806" r="34873" b="89002"/>
              <a:stretch>
                <a:fillRect/>
              </a:stretch>
            </p:blipFill>
          </mc:Choice>
          <mc:Fallback>
            <p:blipFill>
              <a:blip r:embed="rId5"/>
              <a:srcRect l="38284" t="1806" r="34873" b="89002"/>
              <a:stretch>
                <a:fillRect/>
              </a:stretch>
            </p:blipFill>
          </mc:Fallback>
        </mc:AlternateContent>
        <p:spPr>
          <a:xfrm>
            <a:off x="609600" y="1828799"/>
            <a:ext cx="2163853" cy="96360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4228306" y="2628106"/>
            <a:ext cx="381794" cy="7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67089" y="1219200"/>
            <a:ext cx="18237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weight factors: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40"/>
            <a:ext cx="8229600" cy="980031"/>
          </a:xfrm>
        </p:spPr>
        <p:txBody>
          <a:bodyPr/>
          <a:lstStyle/>
          <a:p>
            <a:r>
              <a:rPr lang="en-US" dirty="0" smtClean="0"/>
              <a:t>The Roper resonance P</a:t>
            </a:r>
            <a:r>
              <a:rPr lang="en-US" baseline="-25000" dirty="0" smtClean="0"/>
              <a:t>11</a:t>
            </a:r>
            <a:r>
              <a:rPr lang="en-US" dirty="0" smtClean="0"/>
              <a:t>(1440)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5EC-34FF-984B-AE70-9C1F05782183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8612" y="3100388"/>
            <a:ext cx="3349096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 smtClean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Calisto MT" charset="0"/>
              </a:rPr>
              <a:t>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2" y="3480137"/>
            <a:ext cx="2957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</a:t>
            </a:r>
            <a:r>
              <a:rPr lang="en-US" baseline="-25000" dirty="0" smtClean="0"/>
              <a:t>1/2 </a:t>
            </a:r>
            <a:r>
              <a:rPr lang="en-US" dirty="0" smtClean="0"/>
              <a:t>the model predicts slower fall off with Q</a:t>
            </a:r>
            <a:r>
              <a:rPr lang="en-US" baseline="30000" dirty="0" smtClean="0"/>
              <a:t>2</a:t>
            </a:r>
            <a:r>
              <a:rPr lang="en-US" dirty="0" smtClean="0"/>
              <a:t>  than observed in the data.</a:t>
            </a:r>
          </a:p>
          <a:p>
            <a:endParaRPr lang="en-US" dirty="0" smtClean="0"/>
          </a:p>
          <a:p>
            <a:r>
              <a:rPr lang="en-US" dirty="0" smtClean="0"/>
              <a:t>The estimated meson cloud contribution for A</a:t>
            </a:r>
            <a:r>
              <a:rPr lang="en-US" baseline="-25000" dirty="0" smtClean="0"/>
              <a:t>1/2</a:t>
            </a:r>
            <a:r>
              <a:rPr lang="en-US" dirty="0" smtClean="0"/>
              <a:t>               shows a non-trivial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– dependence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71800" y="1828800"/>
            <a:ext cx="6063528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6891" t="19797" r="35046" b="70683"/>
              <a:stretch>
                <a:fillRect/>
              </a:stretch>
            </p:blipFill>
          </mc:Choice>
          <mc:Fallback>
            <p:blipFill>
              <a:blip r:embed="rId5"/>
              <a:srcRect l="36891" t="19797" r="35046" b="70683"/>
              <a:stretch>
                <a:fillRect/>
              </a:stretch>
            </p:blipFill>
          </mc:Fallback>
        </mc:AlternateContent>
        <p:spPr>
          <a:xfrm>
            <a:off x="381000" y="1929804"/>
            <a:ext cx="2362200" cy="104199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219200"/>
            <a:ext cx="18237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weight factors:</a:t>
            </a:r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800600" y="2133593"/>
            <a:ext cx="95098" cy="9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95698" y="1981200"/>
            <a:ext cx="924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JLab</a:t>
            </a:r>
            <a:r>
              <a:rPr lang="en-US" sz="1400" dirty="0" smtClean="0"/>
              <a:t>/CLAS 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00607" y="2450592"/>
            <a:ext cx="228607" cy="1588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7" y="2283023"/>
            <a:ext cx="559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Maid</a:t>
            </a:r>
            <a:endParaRPr lang="en-US" sz="1400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391400" y="2133593"/>
            <a:ext cx="95098" cy="9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86498" y="1981200"/>
            <a:ext cx="924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JLab</a:t>
            </a:r>
            <a:r>
              <a:rPr lang="en-US" sz="1400" dirty="0" smtClean="0"/>
              <a:t>/CLAS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4400" y="589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362200" y="5029200"/>
            <a:ext cx="604511" cy="1588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4076700" y="2171700"/>
            <a:ext cx="381794" cy="7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936108"/>
          </a:xfrm>
        </p:spPr>
        <p:txBody>
          <a:bodyPr/>
          <a:lstStyle/>
          <a:p>
            <a:r>
              <a:rPr lang="en-US" dirty="0" smtClean="0"/>
              <a:t>The D</a:t>
            </a:r>
            <a:r>
              <a:rPr lang="en-US" baseline="-25000" dirty="0" smtClean="0"/>
              <a:t>13</a:t>
            </a:r>
            <a:r>
              <a:rPr lang="en-US" dirty="0" smtClean="0"/>
              <a:t>(1520) resonance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573-251F-8A42-8A13-25F660948426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71294" y="4495800"/>
            <a:ext cx="2563812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CG Times" pitchFamily="16" charset="0"/>
              </a:rPr>
              <a:t>Meson-cloud effects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Calisto MT" charset="0"/>
              </a:rPr>
              <a:t>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rot="5400000" flipH="1" flipV="1">
            <a:off x="5981700" y="3543300"/>
            <a:ext cx="1524000" cy="38100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05200" y="5105400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0000"/>
                </a:solidFill>
                <a:latin typeface="Calisto MT" charset="0"/>
              </a:rPr>
              <a:t>Q</a:t>
            </a:r>
            <a:r>
              <a:rPr lang="en-GB" sz="2000" baseline="30000" dirty="0" smtClean="0">
                <a:solidFill>
                  <a:srgbClr val="FF0000"/>
                </a:solidFill>
                <a:latin typeface="Calisto MT" charset="0"/>
              </a:rPr>
              <a:t>2 </a:t>
            </a:r>
            <a:r>
              <a:rPr lang="en-GB" sz="2000" dirty="0">
                <a:solidFill>
                  <a:srgbClr val="000000"/>
                </a:solidFill>
                <a:latin typeface="CG Times" pitchFamily="16" charset="0"/>
              </a:rPr>
              <a:t>-dependence of the form factors is described </a:t>
            </a:r>
            <a:r>
              <a:rPr lang="en-GB" sz="2000" dirty="0" smtClean="0">
                <a:solidFill>
                  <a:srgbClr val="000000"/>
                </a:solidFill>
                <a:latin typeface="CG Times" pitchFamily="16" charset="0"/>
              </a:rPr>
              <a:t>by the </a:t>
            </a:r>
            <a:r>
              <a:rPr lang="en-GB" sz="2000" dirty="0">
                <a:solidFill>
                  <a:srgbClr val="000000"/>
                </a:solidFill>
                <a:latin typeface="CG Times" pitchFamily="16" charset="0"/>
              </a:rPr>
              <a:t>model at </a:t>
            </a:r>
            <a:r>
              <a:rPr lang="en-GB" sz="2000" dirty="0">
                <a:solidFill>
                  <a:srgbClr val="FF0000"/>
                </a:solidFill>
                <a:latin typeface="Calisto MT" charset="0"/>
              </a:rPr>
              <a:t>Q</a:t>
            </a:r>
            <a:r>
              <a:rPr lang="en-GB" sz="2000" baseline="30000" dirty="0">
                <a:solidFill>
                  <a:srgbClr val="FF0000"/>
                </a:solidFill>
                <a:latin typeface="Calisto MT" charset="0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CG Times" pitchFamily="16" charset="0"/>
              </a:rPr>
              <a:t>&gt;2.5 </a:t>
            </a:r>
            <a:r>
              <a:rPr lang="en-GB" sz="2000" dirty="0">
                <a:solidFill>
                  <a:srgbClr val="FF0000"/>
                </a:solidFill>
                <a:latin typeface="Calisto MT" charset="0"/>
              </a:rPr>
              <a:t>GeV</a:t>
            </a:r>
            <a:r>
              <a:rPr lang="en-GB" sz="2000" baseline="30000" dirty="0">
                <a:solidFill>
                  <a:srgbClr val="FF0000"/>
                </a:solidFill>
                <a:latin typeface="Calisto MT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Calisto MT" charset="0"/>
              </a:rPr>
              <a:t>.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Calisto MT" charset="0"/>
              </a:rPr>
              <a:t>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87700" y="1510780"/>
            <a:ext cx="5664200" cy="2758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6842" t="1521" r="34759" b="89353"/>
              <a:stretch>
                <a:fillRect/>
              </a:stretch>
            </p:blipFill>
          </mc:Choice>
          <mc:Fallback>
            <p:blipFill>
              <a:blip r:embed="rId5"/>
              <a:srcRect l="36842" t="1521" r="34759" b="89353"/>
              <a:stretch>
                <a:fillRect/>
              </a:stretch>
            </p:blipFill>
          </mc:Fallback>
        </mc:AlternateContent>
        <p:spPr>
          <a:xfrm>
            <a:off x="697654" y="2208199"/>
            <a:ext cx="2192867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2500" y="4278868"/>
            <a:ext cx="2571700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G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(Q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 =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f(A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A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3/2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S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H="1">
            <a:off x="4152106" y="2324100"/>
            <a:ext cx="381794" cy="7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67089" y="1598599"/>
            <a:ext cx="18237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weight factors: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2500" y="3789289"/>
            <a:ext cx="254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G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(Q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 ~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1/2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 A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3/2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/√3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1"/>
            <a:ext cx="8229600" cy="953042"/>
          </a:xfrm>
        </p:spPr>
        <p:txBody>
          <a:bodyPr/>
          <a:lstStyle/>
          <a:p>
            <a:r>
              <a:rPr lang="en-US" dirty="0" smtClean="0"/>
              <a:t>The S</a:t>
            </a:r>
            <a:r>
              <a:rPr lang="en-US" baseline="-25000" dirty="0" smtClean="0"/>
              <a:t>11</a:t>
            </a:r>
            <a:r>
              <a:rPr lang="en-US" dirty="0" smtClean="0"/>
              <a:t>(1535) resonance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2641-33BC-E342-9761-A37C97A30EA3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3657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The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weight of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the q</a:t>
            </a:r>
            <a:r>
              <a:rPr lang="en-GB" baseline="300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core contribution is found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from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transverse amplitude at Q</a:t>
            </a:r>
            <a:r>
              <a:rPr lang="en-GB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=2GeV</a:t>
            </a:r>
            <a:r>
              <a:rPr lang="en-GB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. Predictions for Q</a:t>
            </a:r>
            <a:r>
              <a:rPr lang="en-GB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≤ 7GeV</a:t>
            </a:r>
            <a:r>
              <a:rPr lang="en-GB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agree well with the data. 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Quark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model results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for S</a:t>
            </a:r>
            <a:r>
              <a:rPr lang="en-GB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1/2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(Q</a:t>
            </a:r>
            <a:r>
              <a:rPr lang="en-GB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) amplitude depend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strongly on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the model parameters. Large meson contribution, and possibly additional contributions are needed.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 smtClean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Calisto MT" charset="0"/>
              </a:rPr>
              <a:t>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50227"/>
              <a:stretch>
                <a:fillRect/>
              </a:stretch>
            </p:blipFill>
          </mc:Choice>
          <mc:Fallback>
            <p:blipFill>
              <a:blip r:embed="rId3"/>
              <a:srcRect r="50227"/>
              <a:stretch>
                <a:fillRect/>
              </a:stretch>
            </p:blipFill>
          </mc:Fallback>
        </mc:AlternateContent>
        <p:spPr>
          <a:xfrm>
            <a:off x="4195897" y="1600200"/>
            <a:ext cx="4208638" cy="4022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6623" t="18927" r="34868" b="71847"/>
              <a:stretch>
                <a:fillRect/>
              </a:stretch>
            </p:blipFill>
          </mc:Choice>
          <mc:Fallback>
            <p:blipFill>
              <a:blip r:embed="rId5"/>
              <a:srcRect l="36623" t="18927" r="34868" b="71847"/>
              <a:stretch>
                <a:fillRect/>
              </a:stretch>
            </p:blipFill>
          </mc:Fallback>
        </mc:AlternateContent>
        <p:spPr>
          <a:xfrm>
            <a:off x="618066" y="1600200"/>
            <a:ext cx="2201334" cy="9245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5447506" y="2551906"/>
            <a:ext cx="381794" cy="7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94266" y="1066800"/>
            <a:ext cx="18237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weight factors:</a:t>
            </a:r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439700" y="2057400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06295" y="1916668"/>
            <a:ext cx="1300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Nπ data CLAS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39116" y="2436838"/>
            <a:ext cx="356616" cy="1588"/>
          </a:xfrm>
          <a:prstGeom prst="line">
            <a:avLst/>
          </a:prstGeom>
          <a:ln w="57150" cap="flat" cmpd="sng" algn="ctr">
            <a:solidFill>
              <a:srgbClr val="00E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37628" y="22098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E000"/>
                </a:solidFill>
              </a:rPr>
              <a:t>pη</a:t>
            </a:r>
            <a:r>
              <a:rPr lang="en-US" sz="1600" dirty="0" smtClean="0">
                <a:solidFill>
                  <a:srgbClr val="00E000"/>
                </a:solidFill>
              </a:rPr>
              <a:t> CLAS/Hall C</a:t>
            </a:r>
            <a:endParaRPr lang="en-US" sz="1600" dirty="0">
              <a:solidFill>
                <a:srgbClr val="00E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"/>
            <a:ext cx="8229600" cy="961509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0"/>
            <a:ext cx="8229600" cy="3117850"/>
          </a:xfrm>
        </p:spPr>
        <p:txBody>
          <a:bodyPr>
            <a:normAutofit fontScale="77500" lnSpcReduction="20000"/>
          </a:bodyPr>
          <a:lstStyle/>
          <a:p>
            <a:r>
              <a:rPr lang="en-US" sz="2595" dirty="0" smtClean="0"/>
              <a:t>We obtain good description of the nucleon electromagnetic form factors at Q</a:t>
            </a:r>
            <a:r>
              <a:rPr lang="en-US" sz="2595" baseline="30000" dirty="0" smtClean="0"/>
              <a:t>2</a:t>
            </a:r>
            <a:r>
              <a:rPr lang="en-US" sz="2595" dirty="0" smtClean="0"/>
              <a:t> &lt; 16GeV</a:t>
            </a:r>
            <a:r>
              <a:rPr lang="en-US" sz="2595" baseline="30000" dirty="0" smtClean="0"/>
              <a:t>2 </a:t>
            </a:r>
            <a:r>
              <a:rPr lang="en-US" sz="2595" dirty="0" smtClean="0"/>
              <a:t>in light-front dynamics that includes q</a:t>
            </a:r>
            <a:r>
              <a:rPr lang="en-US" sz="2595" baseline="30000" dirty="0" smtClean="0"/>
              <a:t>3</a:t>
            </a:r>
            <a:r>
              <a:rPr lang="en-US" sz="2595" dirty="0" smtClean="0"/>
              <a:t> and </a:t>
            </a:r>
            <a:r>
              <a:rPr lang="en-US" sz="2595" dirty="0" err="1" smtClean="0"/>
              <a:t>π</a:t>
            </a:r>
            <a:r>
              <a:rPr lang="en-US" sz="2595" dirty="0" smtClean="0"/>
              <a:t>-cloud contributions. 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 close results are obtained for two widely used </a:t>
            </a:r>
            <a:r>
              <a:rPr lang="en-US" sz="2400" b="1" dirty="0" smtClean="0">
                <a:solidFill>
                  <a:srgbClr val="FF0000"/>
                </a:solidFill>
              </a:rPr>
              <a:t>N=q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 </a:t>
            </a:r>
            <a:r>
              <a:rPr lang="en-US" sz="2400" dirty="0" smtClean="0"/>
              <a:t>wave functions</a:t>
            </a:r>
          </a:p>
          <a:p>
            <a:pPr lvl="1"/>
            <a:endParaRPr lang="en-US" sz="2400" dirty="0" smtClean="0"/>
          </a:p>
          <a:p>
            <a:r>
              <a:rPr lang="en-US" sz="2595" dirty="0" smtClean="0"/>
              <a:t>Running of the constituent quark mass </a:t>
            </a:r>
            <a:r>
              <a:rPr lang="en-US" sz="2595" b="1" dirty="0" smtClean="0">
                <a:solidFill>
                  <a:srgbClr val="FF0000"/>
                </a:solidFill>
              </a:rPr>
              <a:t>m</a:t>
            </a:r>
            <a:r>
              <a:rPr lang="en-US" sz="2595" b="1" baseline="-25000" dirty="0" smtClean="0">
                <a:solidFill>
                  <a:srgbClr val="FF0000"/>
                </a:solidFill>
              </a:rPr>
              <a:t>q</a:t>
            </a:r>
            <a:r>
              <a:rPr lang="en-US" sz="2595" b="1" dirty="0" smtClean="0">
                <a:solidFill>
                  <a:srgbClr val="FF0000"/>
                </a:solidFill>
              </a:rPr>
              <a:t>(Q</a:t>
            </a:r>
            <a:r>
              <a:rPr lang="en-US" sz="2595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595" b="1" dirty="0" smtClean="0">
                <a:solidFill>
                  <a:srgbClr val="FF0000"/>
                </a:solidFill>
              </a:rPr>
              <a:t>)</a:t>
            </a:r>
            <a:r>
              <a:rPr lang="en-US" sz="2595" dirty="0" smtClean="0"/>
              <a:t> is essential to achieve good description in a wide Q</a:t>
            </a:r>
            <a:r>
              <a:rPr lang="en-US" sz="2595" baseline="30000" dirty="0" smtClean="0"/>
              <a:t>2 </a:t>
            </a:r>
            <a:r>
              <a:rPr lang="en-US" sz="2595" dirty="0" smtClean="0"/>
              <a:t>range.</a:t>
            </a:r>
          </a:p>
          <a:p>
            <a:endParaRPr lang="en-US" sz="2595" dirty="0" smtClean="0">
              <a:solidFill>
                <a:srgbClr val="000000"/>
              </a:solidFill>
              <a:cs typeface="Calibri"/>
            </a:endParaRPr>
          </a:p>
          <a:p>
            <a:r>
              <a:rPr lang="en-GB" sz="2595" dirty="0" smtClean="0">
                <a:solidFill>
                  <a:srgbClr val="000000"/>
                </a:solidFill>
                <a:cs typeface="Calibri"/>
              </a:rPr>
              <a:t>Qualitative agreement with QCD lattice calculations and  Dyson-Schwinger equations.</a:t>
            </a:r>
            <a:r>
              <a:rPr lang="en-GB" sz="2595" dirty="0" smtClean="0">
                <a:solidFill>
                  <a:srgbClr val="FF0000"/>
                </a:solidFill>
                <a:cs typeface="Calibri"/>
              </a:rPr>
              <a:t> 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0170-A073-FE43-9EBA-C6A3C65EE0D2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1"/>
            <a:ext cx="8229600" cy="953042"/>
          </a:xfrm>
        </p:spPr>
        <p:txBody>
          <a:bodyPr/>
          <a:lstStyle/>
          <a:p>
            <a:r>
              <a:rPr lang="en-US" dirty="0" smtClean="0"/>
              <a:t>Conclusions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724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/>
              <a:t>At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&gt; 3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the model describes several electro-excitation amplitudes for major low mass states Δ(1232), D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(1520), S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(1535).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/>
              <a:t>Predicts quark-core contributions for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5-12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/>
              <a:t>The models predicts flatter than observed A</a:t>
            </a:r>
            <a:r>
              <a:rPr lang="en-US" sz="2000" baseline="-25000" dirty="0" smtClean="0"/>
              <a:t>1/2 </a:t>
            </a:r>
            <a:r>
              <a:rPr lang="en-US" sz="2000" dirty="0" smtClean="0"/>
              <a:t>amplitude for the Roper P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(1440). There is a need for data at higher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to check the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evolution. 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/>
              <a:t>At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&lt; 3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we expect significant meson-cloud effects for 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P</a:t>
            </a:r>
            <a:r>
              <a:rPr lang="en-US" sz="1800" baseline="-25000" dirty="0" smtClean="0">
                <a:solidFill>
                  <a:srgbClr val="000000"/>
                </a:solidFill>
              </a:rPr>
              <a:t>33</a:t>
            </a:r>
            <a:r>
              <a:rPr lang="en-US" sz="1800" dirty="0" smtClean="0">
                <a:solidFill>
                  <a:srgbClr val="000000"/>
                </a:solidFill>
              </a:rPr>
              <a:t>(1232) - G</a:t>
            </a:r>
            <a:r>
              <a:rPr lang="en-US" sz="1800" baseline="-25000" dirty="0" smtClean="0">
                <a:solidFill>
                  <a:srgbClr val="000000"/>
                </a:solidFill>
              </a:rPr>
              <a:t>M</a:t>
            </a:r>
            <a:r>
              <a:rPr lang="en-US" sz="1800" baseline="30000" dirty="0" smtClean="0">
                <a:solidFill>
                  <a:srgbClr val="000000"/>
                </a:solidFill>
              </a:rPr>
              <a:t>*</a:t>
            </a:r>
            <a:r>
              <a:rPr lang="en-US" sz="1800" dirty="0" smtClean="0">
                <a:solidFill>
                  <a:srgbClr val="000000"/>
                </a:solidFill>
              </a:rPr>
              <a:t>(Q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P</a:t>
            </a:r>
            <a:r>
              <a:rPr lang="en-US" sz="1800" baseline="-25000" dirty="0" smtClean="0">
                <a:solidFill>
                  <a:srgbClr val="000000"/>
                </a:solidFill>
              </a:rPr>
              <a:t>11</a:t>
            </a:r>
            <a:r>
              <a:rPr lang="en-US" sz="1800" dirty="0" smtClean="0">
                <a:solidFill>
                  <a:srgbClr val="000000"/>
                </a:solidFill>
              </a:rPr>
              <a:t>(1440) - A</a:t>
            </a:r>
            <a:r>
              <a:rPr lang="en-US" sz="1800" baseline="-25000" dirty="0" smtClean="0">
                <a:solidFill>
                  <a:srgbClr val="000000"/>
                </a:solidFill>
              </a:rPr>
              <a:t>1/2</a:t>
            </a:r>
            <a:r>
              <a:rPr lang="en-US" sz="1800" dirty="0" smtClean="0">
                <a:solidFill>
                  <a:srgbClr val="000000"/>
                </a:solidFill>
              </a:rPr>
              <a:t>(Q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</a:rPr>
              <a:t>11</a:t>
            </a:r>
            <a:r>
              <a:rPr lang="en-US" sz="1800" dirty="0" smtClean="0">
                <a:solidFill>
                  <a:srgbClr val="000000"/>
                </a:solidFill>
              </a:rPr>
              <a:t>(1535) - S</a:t>
            </a:r>
            <a:r>
              <a:rPr lang="en-US" sz="1800" baseline="-25000" dirty="0" smtClean="0">
                <a:solidFill>
                  <a:srgbClr val="000000"/>
                </a:solidFill>
              </a:rPr>
              <a:t>1/2</a:t>
            </a:r>
            <a:r>
              <a:rPr lang="en-US" sz="1800" dirty="0" smtClean="0">
                <a:solidFill>
                  <a:srgbClr val="000000"/>
                </a:solidFill>
              </a:rPr>
              <a:t>(Q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D</a:t>
            </a:r>
            <a:r>
              <a:rPr lang="en-US" sz="1800" baseline="-25000" dirty="0" smtClean="0">
                <a:solidFill>
                  <a:srgbClr val="000000"/>
                </a:solidFill>
              </a:rPr>
              <a:t>13</a:t>
            </a:r>
            <a:r>
              <a:rPr lang="en-US" sz="1800" dirty="0" smtClean="0">
                <a:solidFill>
                  <a:srgbClr val="000000"/>
                </a:solidFill>
              </a:rPr>
              <a:t>(1520) - G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(Q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 transition form factor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</a:rPr>
              <a:t>11</a:t>
            </a:r>
            <a:r>
              <a:rPr lang="en-US" sz="2000" dirty="0" smtClean="0">
                <a:solidFill>
                  <a:srgbClr val="000000"/>
                </a:solidFill>
              </a:rPr>
              <a:t>(1535) – 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1/2</a:t>
            </a:r>
            <a:r>
              <a:rPr lang="en-US" sz="2000" dirty="0" smtClean="0">
                <a:solidFill>
                  <a:srgbClr val="000000"/>
                </a:solidFill>
              </a:rPr>
              <a:t>(Q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)  indicates meson cloud effects only at Q</a:t>
            </a:r>
            <a:r>
              <a:rPr lang="en-US" sz="2000" baseline="30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&lt; 1 GeV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Measurements of N* transition form factors </a:t>
            </a:r>
            <a:r>
              <a:rPr lang="en-US" sz="2000" b="1" dirty="0" smtClean="0">
                <a:solidFill>
                  <a:schemeClr val="tx2"/>
                </a:solidFill>
              </a:rPr>
              <a:t>do</a:t>
            </a:r>
            <a:r>
              <a:rPr lang="en-US" sz="2000" dirty="0" smtClean="0">
                <a:solidFill>
                  <a:schemeClr val="tx2"/>
                </a:solidFill>
              </a:rPr>
              <a:t> probe the running of </a:t>
            </a:r>
            <a:r>
              <a:rPr lang="en-US" sz="2000" dirty="0" err="1" smtClean="0">
                <a:solidFill>
                  <a:schemeClr val="tx2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q</a:t>
            </a:r>
            <a:r>
              <a:rPr lang="en-US" sz="2000" dirty="0" err="1" smtClean="0">
                <a:solidFill>
                  <a:schemeClr val="tx2"/>
                </a:solidFill>
              </a:rPr>
              <a:t>(</a:t>
            </a:r>
            <a:r>
              <a:rPr lang="en-US" sz="2000" i="1" dirty="0" err="1" smtClean="0">
                <a:solidFill>
                  <a:schemeClr val="tx2"/>
                </a:solidFill>
              </a:rPr>
              <a:t>q</a:t>
            </a:r>
            <a:r>
              <a:rPr lang="en-US" sz="2000" dirty="0" smtClean="0">
                <a:solidFill>
                  <a:schemeClr val="accent1"/>
                </a:solidFill>
              </a:rPr>
              <a:t>)! 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03B1-2F17-E44B-92EB-67ECB6A96D87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203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Data for resonances at masses &gt; 1.6 </a:t>
            </a:r>
            <a:r>
              <a:rPr lang="en-US" dirty="0" err="1" smtClean="0"/>
              <a:t>GeV</a:t>
            </a:r>
            <a:r>
              <a:rPr lang="en-US" dirty="0" smtClean="0"/>
              <a:t>, and Q</a:t>
            </a:r>
            <a:r>
              <a:rPr lang="en-US" baseline="30000" dirty="0" smtClean="0"/>
              <a:t>2</a:t>
            </a:r>
            <a:r>
              <a:rPr lang="en-US" dirty="0" smtClean="0"/>
              <a:t>&gt; 2 GeV</a:t>
            </a:r>
            <a:r>
              <a:rPr lang="en-US" baseline="30000" dirty="0" smtClean="0"/>
              <a:t>2</a:t>
            </a:r>
            <a:r>
              <a:rPr lang="en-US" dirty="0" smtClean="0"/>
              <a:t> are expected from the analysis of CLAS runs in </a:t>
            </a:r>
            <a:r>
              <a:rPr lang="en-US" dirty="0" err="1" smtClean="0"/>
              <a:t>nπ</a:t>
            </a:r>
            <a:r>
              <a:rPr lang="en-US" baseline="30000" dirty="0" smtClean="0"/>
              <a:t>+</a:t>
            </a:r>
            <a:r>
              <a:rPr lang="en-US" dirty="0" smtClean="0"/>
              <a:t>, pπ</a:t>
            </a:r>
            <a:r>
              <a:rPr lang="en-US" baseline="30000" dirty="0" smtClean="0"/>
              <a:t>0</a:t>
            </a:r>
            <a:r>
              <a:rPr lang="en-US" dirty="0" smtClean="0"/>
              <a:t>, and </a:t>
            </a:r>
            <a:r>
              <a:rPr lang="en-US" dirty="0" err="1" smtClean="0"/>
              <a:t>pπ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 channels (talks by K. Park, M. </a:t>
            </a:r>
            <a:r>
              <a:rPr lang="en-US" dirty="0" err="1" smtClean="0"/>
              <a:t>Ungaro</a:t>
            </a:r>
            <a:r>
              <a:rPr lang="en-US" dirty="0" smtClean="0"/>
              <a:t> in session I-A)</a:t>
            </a:r>
          </a:p>
          <a:p>
            <a:endParaRPr lang="en-US" dirty="0" smtClean="0"/>
          </a:p>
          <a:p>
            <a:r>
              <a:rPr lang="en-US" dirty="0" smtClean="0"/>
              <a:t>N* transition form factors at Q</a:t>
            </a:r>
            <a:r>
              <a:rPr lang="en-US" baseline="30000" dirty="0" smtClean="0"/>
              <a:t>2</a:t>
            </a:r>
            <a:r>
              <a:rPr lang="en-US" dirty="0" smtClean="0"/>
              <a:t> ≤ 12 GeV</a:t>
            </a:r>
            <a:r>
              <a:rPr lang="en-US" baseline="30000" dirty="0" smtClean="0"/>
              <a:t>2</a:t>
            </a:r>
            <a:r>
              <a:rPr lang="en-US" dirty="0" smtClean="0"/>
              <a:t> will be measured after the </a:t>
            </a:r>
            <a:r>
              <a:rPr lang="en-US" dirty="0" err="1" smtClean="0"/>
              <a:t>JLab</a:t>
            </a:r>
            <a:r>
              <a:rPr lang="en-US" dirty="0" smtClean="0"/>
              <a:t> 12 </a:t>
            </a:r>
            <a:r>
              <a:rPr lang="en-US" dirty="0" err="1" smtClean="0"/>
              <a:t>GeV</a:t>
            </a:r>
            <a:r>
              <a:rPr lang="en-US" dirty="0" smtClean="0"/>
              <a:t> energy upgrade with the CLAS12 spectrometer.   </a:t>
            </a:r>
          </a:p>
          <a:p>
            <a:endParaRPr lang="en-US" dirty="0" smtClean="0"/>
          </a:p>
          <a:p>
            <a:r>
              <a:rPr lang="en-US" dirty="0" smtClean="0"/>
              <a:t>In a scheme where the quark mass is generated dynamically, quarks may have their own anomalous magnetic moments, and their own form factors. These should be incorporated in model predictions.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Introducing quark form factors will cause a faster Q</a:t>
            </a:r>
            <a:r>
              <a:rPr lang="en-US" baseline="30000" dirty="0" smtClean="0"/>
              <a:t>2</a:t>
            </a:r>
            <a:r>
              <a:rPr lang="en-US" dirty="0" smtClean="0"/>
              <a:t> fall-off of the transition amplitudes in the quark model. This will force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err="1" smtClean="0"/>
              <a:t>(</a:t>
            </a:r>
            <a:r>
              <a:rPr lang="en-US" i="1" dirty="0" err="1" smtClean="0"/>
              <a:t>q</a:t>
            </a:r>
            <a:r>
              <a:rPr lang="en-US" dirty="0" smtClean="0"/>
              <a:t>) to drop faster with Q</a:t>
            </a:r>
            <a:r>
              <a:rPr lang="en-US" baseline="30000" dirty="0" smtClean="0"/>
              <a:t>2</a:t>
            </a:r>
            <a:r>
              <a:rPr lang="en-US" dirty="0" smtClean="0"/>
              <a:t> to describe the data, bringing it in closer agreement with DSE and LQCD. 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904D-AAE6-A84A-8337-1FB2CCFA89C2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9586-25A5-C34A-9594-8D872406A875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1"/>
            <a:ext cx="8229600" cy="953042"/>
          </a:xfrm>
        </p:spPr>
        <p:txBody>
          <a:bodyPr/>
          <a:lstStyle/>
          <a:p>
            <a:r>
              <a:rPr lang="en-US" dirty="0" smtClean="0"/>
              <a:t>The S</a:t>
            </a:r>
            <a:r>
              <a:rPr lang="en-US" baseline="-25000" dirty="0" smtClean="0"/>
              <a:t>11</a:t>
            </a:r>
            <a:r>
              <a:rPr lang="en-US" dirty="0" smtClean="0"/>
              <a:t>(1535) resonance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2641-33BC-E342-9761-A37C97A30EA3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2077548"/>
            <a:ext cx="2980258" cy="42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The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weight of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the q</a:t>
            </a:r>
            <a:r>
              <a:rPr lang="en-GB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core contribution is found </a:t>
            </a:r>
            <a:endParaRPr lang="en-GB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from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transverse amplitude at Q</a:t>
            </a:r>
            <a:r>
              <a:rPr lang="en-GB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=3-4GeV</a:t>
            </a:r>
            <a:r>
              <a:rPr lang="en-GB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. Higher Q</a:t>
            </a:r>
            <a:r>
              <a:rPr lang="en-GB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ranges are predictions, and agree well with the data. 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FF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Quark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model results for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longitudinal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amplitudes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depend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strongly on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the model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 smtClean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Calisto MT" charset="0"/>
              </a:rPr>
              <a:t>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1" y="5232400"/>
            <a:ext cx="519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DC2300"/>
                </a:solidFill>
                <a:cs typeface="Calibri"/>
              </a:rPr>
              <a:t>Large meson cloud or other contributions are needed to describe the longitudinal amplitude.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10461" y="2258960"/>
            <a:ext cx="5596472" cy="2662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6623" t="18927" r="34868" b="70326"/>
              <a:stretch>
                <a:fillRect/>
              </a:stretch>
            </p:blipFill>
          </mc:Choice>
          <mc:Fallback>
            <p:blipFill>
              <a:blip r:embed="rId5"/>
              <a:srcRect l="36623" t="18927" r="34868" b="70326"/>
              <a:stretch>
                <a:fillRect/>
              </a:stretch>
            </p:blipFill>
          </mc:Fallback>
        </mc:AlternateContent>
        <p:spPr>
          <a:xfrm>
            <a:off x="457200" y="1119181"/>
            <a:ext cx="2201334" cy="107690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4229100" y="3086100"/>
            <a:ext cx="381794" cy="7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2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9CD-FF4E-E149-B67D-D8A3D9F8AD84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grpSp>
        <p:nvGrpSpPr>
          <p:cNvPr id="3" name="Group 26"/>
          <p:cNvGrpSpPr/>
          <p:nvPr/>
        </p:nvGrpSpPr>
        <p:grpSpPr>
          <a:xfrm>
            <a:off x="3007080" y="1676400"/>
            <a:ext cx="6009919" cy="4356100"/>
            <a:chOff x="3610900" y="1970252"/>
            <a:chExt cx="5209855" cy="4003675"/>
          </a:xfrm>
        </p:grpSpPr>
        <p:pic>
          <p:nvPicPr>
            <p:cNvPr id="28" name="Picture 58" descr="lan_b460s16t32i_chiral_irf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36107" y="1970252"/>
              <a:ext cx="5184648" cy="400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3610900" y="2672724"/>
              <a:ext cx="3963988" cy="1916115"/>
              <a:chOff x="1747" y="1702"/>
              <a:chExt cx="2497" cy="1207"/>
            </a:xfrm>
          </p:grpSpPr>
          <p:sp>
            <p:nvSpPr>
              <p:cNvPr id="30" name="Text Box 59"/>
              <p:cNvSpPr txBox="1">
                <a:spLocks noChangeArrowheads="1"/>
              </p:cNvSpPr>
              <p:nvPr/>
            </p:nvSpPr>
            <p:spPr bwMode="auto">
              <a:xfrm>
                <a:off x="4128" y="1720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" name="Text Box 60"/>
              <p:cNvSpPr txBox="1">
                <a:spLocks noChangeArrowheads="1"/>
              </p:cNvSpPr>
              <p:nvPr/>
            </p:nvSpPr>
            <p:spPr bwMode="auto">
              <a:xfrm>
                <a:off x="3552" y="1702"/>
                <a:ext cx="1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32" name="Text Box 69"/>
              <p:cNvSpPr txBox="1">
                <a:spLocks noChangeArrowheads="1"/>
              </p:cNvSpPr>
              <p:nvPr/>
            </p:nvSpPr>
            <p:spPr bwMode="auto">
              <a:xfrm rot="16200000">
                <a:off x="1299" y="2275"/>
                <a:ext cx="1082" cy="18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charset="0"/>
                    <a:ea typeface="ＭＳ Ｐゴシック" charset="-128"/>
                    <a:cs typeface="ＭＳ Ｐゴシック" charset="-128"/>
                  </a:rPr>
                  <a:t>quark mass (GeV)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6142852" y="2790825"/>
            <a:ext cx="13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DSE &amp; LQCD</a:t>
            </a:r>
            <a:endParaRPr lang="en-US" dirty="0"/>
          </a:p>
        </p:txBody>
      </p:sp>
      <p:grpSp>
        <p:nvGrpSpPr>
          <p:cNvPr id="9" name="Group 41"/>
          <p:cNvGrpSpPr/>
          <p:nvPr/>
        </p:nvGrpSpPr>
        <p:grpSpPr>
          <a:xfrm>
            <a:off x="207409" y="1219200"/>
            <a:ext cx="2565400" cy="5054600"/>
            <a:chOff x="266700" y="1133058"/>
            <a:chExt cx="2565400" cy="50546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66700" y="1133058"/>
              <a:ext cx="2565400" cy="5054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1591470" y="1420813"/>
              <a:ext cx="113482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omic Sans MS"/>
                </a:rPr>
                <a:t>resolution</a:t>
              </a:r>
            </a:p>
            <a:p>
              <a:r>
                <a:rPr lang="en-US" dirty="0">
                  <a:cs typeface="Comic Sans MS"/>
                </a:rPr>
                <a:t> of probe</a:t>
              </a:r>
            </a:p>
            <a:p>
              <a:endParaRPr lang="en-US" dirty="0"/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765300" y="2155825"/>
              <a:ext cx="5238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1663700" y="5353050"/>
              <a:ext cx="86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high</a:t>
              </a:r>
            </a:p>
          </p:txBody>
        </p:sp>
        <p:grpSp>
          <p:nvGrpSpPr>
            <p:cNvPr id="10" name="Group 46"/>
            <p:cNvGrpSpPr/>
            <p:nvPr/>
          </p:nvGrpSpPr>
          <p:grpSpPr>
            <a:xfrm>
              <a:off x="449263" y="3527425"/>
              <a:ext cx="1239837" cy="1136650"/>
              <a:chOff x="449263" y="3527425"/>
              <a:chExt cx="1239837" cy="1136650"/>
            </a:xfrm>
          </p:grpSpPr>
          <p:sp>
            <p:nvSpPr>
              <p:cNvPr id="91" name="Oval 8" descr="Large confetti"/>
              <p:cNvSpPr>
                <a:spLocks noChangeArrowheads="1"/>
              </p:cNvSpPr>
              <p:nvPr/>
            </p:nvSpPr>
            <p:spPr bwMode="auto">
              <a:xfrm rot="17170184">
                <a:off x="500857" y="3475831"/>
                <a:ext cx="1136650" cy="1239837"/>
              </a:xfrm>
              <a:prstGeom prst="ellipse">
                <a:avLst/>
              </a:prstGeom>
              <a:pattFill prst="lgConfetti">
                <a:fgClr>
                  <a:srgbClr val="CA9564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Oval 9"/>
              <p:cNvSpPr>
                <a:spLocks noChangeArrowheads="1"/>
              </p:cNvSpPr>
              <p:nvPr/>
            </p:nvSpPr>
            <p:spPr bwMode="auto">
              <a:xfrm rot="17170184">
                <a:off x="518319" y="4047332"/>
                <a:ext cx="314325" cy="34448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 rot="17170184">
                <a:off x="833438" y="3905250"/>
                <a:ext cx="377825" cy="276225"/>
              </a:xfrm>
              <a:custGeom>
                <a:avLst/>
                <a:gdLst>
                  <a:gd name="T0" fmla="*/ 0 w 288"/>
                  <a:gd name="T1" fmla="*/ 0 h 192"/>
                  <a:gd name="T2" fmla="*/ 2147483647 w 288"/>
                  <a:gd name="T3" fmla="*/ 2147483647 h 192"/>
                  <a:gd name="T4" fmla="*/ 2147483647 w 288"/>
                  <a:gd name="T5" fmla="*/ 2147483647 h 192"/>
                  <a:gd name="T6" fmla="*/ 2147483647 w 288"/>
                  <a:gd name="T7" fmla="*/ 2147483647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92"/>
                  <a:gd name="T14" fmla="*/ 288 w 288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92">
                    <a:moveTo>
                      <a:pt x="0" y="0"/>
                    </a:moveTo>
                    <a:cubicBezTo>
                      <a:pt x="16" y="36"/>
                      <a:pt x="32" y="72"/>
                      <a:pt x="48" y="96"/>
                    </a:cubicBezTo>
                    <a:cubicBezTo>
                      <a:pt x="64" y="120"/>
                      <a:pt x="56" y="128"/>
                      <a:pt x="96" y="144"/>
                    </a:cubicBezTo>
                    <a:cubicBezTo>
                      <a:pt x="136" y="160"/>
                      <a:pt x="256" y="184"/>
                      <a:pt x="288" y="192"/>
                    </a:cubicBezTo>
                  </a:path>
                </a:pathLst>
              </a:cu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1"/>
              <p:cNvSpPr>
                <a:spLocks/>
              </p:cNvSpPr>
              <p:nvPr/>
            </p:nvSpPr>
            <p:spPr bwMode="auto">
              <a:xfrm rot="17170184">
                <a:off x="1004888" y="4000500"/>
                <a:ext cx="74612" cy="414338"/>
              </a:xfrm>
              <a:custGeom>
                <a:avLst/>
                <a:gdLst>
                  <a:gd name="T0" fmla="*/ 0 w 56"/>
                  <a:gd name="T1" fmla="*/ 0 h 288"/>
                  <a:gd name="T2" fmla="*/ 2147483647 w 56"/>
                  <a:gd name="T3" fmla="*/ 2147483647 h 288"/>
                  <a:gd name="T4" fmla="*/ 2147483647 w 56"/>
                  <a:gd name="T5" fmla="*/ 2147483647 h 288"/>
                  <a:gd name="T6" fmla="*/ 2147483647 w 56"/>
                  <a:gd name="T7" fmla="*/ 2147483647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88"/>
                  <a:gd name="T14" fmla="*/ 56 w 56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88">
                    <a:moveTo>
                      <a:pt x="0" y="0"/>
                    </a:moveTo>
                    <a:cubicBezTo>
                      <a:pt x="20" y="56"/>
                      <a:pt x="40" y="112"/>
                      <a:pt x="48" y="144"/>
                    </a:cubicBezTo>
                    <a:cubicBezTo>
                      <a:pt x="56" y="176"/>
                      <a:pt x="48" y="168"/>
                      <a:pt x="48" y="192"/>
                    </a:cubicBezTo>
                    <a:cubicBezTo>
                      <a:pt x="48" y="216"/>
                      <a:pt x="48" y="272"/>
                      <a:pt x="48" y="288"/>
                    </a:cubicBezTo>
                  </a:path>
                </a:pathLst>
              </a:custGeom>
              <a:noFill/>
              <a:ln w="762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2"/>
              <p:cNvSpPr>
                <a:spLocks/>
              </p:cNvSpPr>
              <p:nvPr/>
            </p:nvSpPr>
            <p:spPr bwMode="auto">
              <a:xfrm rot="17170184">
                <a:off x="1058863" y="3994150"/>
                <a:ext cx="379412" cy="217488"/>
              </a:xfrm>
              <a:custGeom>
                <a:avLst/>
                <a:gdLst>
                  <a:gd name="T0" fmla="*/ 2147483647 w 288"/>
                  <a:gd name="T1" fmla="*/ 2147483647 h 152"/>
                  <a:gd name="T2" fmla="*/ 2147483647 w 288"/>
                  <a:gd name="T3" fmla="*/ 2147483647 h 152"/>
                  <a:gd name="T4" fmla="*/ 2147483647 w 288"/>
                  <a:gd name="T5" fmla="*/ 2147483647 h 152"/>
                  <a:gd name="T6" fmla="*/ 0 w 288"/>
                  <a:gd name="T7" fmla="*/ 2147483647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52"/>
                  <a:gd name="T14" fmla="*/ 288 w 288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52">
                    <a:moveTo>
                      <a:pt x="288" y="8"/>
                    </a:moveTo>
                    <a:cubicBezTo>
                      <a:pt x="232" y="4"/>
                      <a:pt x="176" y="0"/>
                      <a:pt x="144" y="8"/>
                    </a:cubicBezTo>
                    <a:cubicBezTo>
                      <a:pt x="112" y="16"/>
                      <a:pt x="120" y="32"/>
                      <a:pt x="96" y="56"/>
                    </a:cubicBezTo>
                    <a:cubicBezTo>
                      <a:pt x="72" y="80"/>
                      <a:pt x="36" y="116"/>
                      <a:pt x="0" y="152"/>
                    </a:cubicBezTo>
                  </a:path>
                </a:pathLst>
              </a:cu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13"/>
              <p:cNvSpPr>
                <a:spLocks noChangeArrowheads="1"/>
              </p:cNvSpPr>
              <p:nvPr/>
            </p:nvSpPr>
            <p:spPr bwMode="auto">
              <a:xfrm rot="17170184">
                <a:off x="1160463" y="4181475"/>
                <a:ext cx="317500" cy="3429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14"/>
              <p:cNvSpPr>
                <a:spLocks noChangeArrowheads="1"/>
              </p:cNvSpPr>
              <p:nvPr/>
            </p:nvSpPr>
            <p:spPr bwMode="auto">
              <a:xfrm rot="17170184">
                <a:off x="1115218" y="3644107"/>
                <a:ext cx="315913" cy="342900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/>
            <p:nvPr/>
          </p:nvGrpSpPr>
          <p:grpSpPr>
            <a:xfrm>
              <a:off x="469900" y="4946650"/>
              <a:ext cx="1171575" cy="1136650"/>
              <a:chOff x="469900" y="4946650"/>
              <a:chExt cx="1171575" cy="1136650"/>
            </a:xfrm>
          </p:grpSpPr>
          <p:sp>
            <p:nvSpPr>
              <p:cNvPr id="58" name="Oval 21" descr="20%"/>
              <p:cNvSpPr>
                <a:spLocks noChangeArrowheads="1"/>
              </p:cNvSpPr>
              <p:nvPr/>
            </p:nvSpPr>
            <p:spPr bwMode="auto">
              <a:xfrm>
                <a:off x="469900" y="4946650"/>
                <a:ext cx="1171575" cy="1136650"/>
              </a:xfrm>
              <a:prstGeom prst="ellipse">
                <a:avLst/>
              </a:prstGeom>
              <a:pattFill prst="pct20">
                <a:fgClr>
                  <a:srgbClr val="FFCC99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22"/>
              <p:cNvSpPr>
                <a:spLocks noChangeArrowheads="1"/>
              </p:cNvSpPr>
              <p:nvPr/>
            </p:nvSpPr>
            <p:spPr bwMode="auto">
              <a:xfrm>
                <a:off x="1036638" y="5489575"/>
                <a:ext cx="65087" cy="619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23"/>
              <p:cNvSpPr>
                <a:spLocks noChangeArrowheads="1"/>
              </p:cNvSpPr>
              <p:nvPr/>
            </p:nvSpPr>
            <p:spPr bwMode="auto">
              <a:xfrm>
                <a:off x="841375" y="5676900"/>
                <a:ext cx="65088" cy="635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24"/>
              <p:cNvSpPr>
                <a:spLocks noChangeArrowheads="1"/>
              </p:cNvSpPr>
              <p:nvPr/>
            </p:nvSpPr>
            <p:spPr bwMode="auto">
              <a:xfrm>
                <a:off x="1057275" y="5413375"/>
                <a:ext cx="63500" cy="635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25"/>
              <p:cNvSpPr>
                <a:spLocks noChangeArrowheads="1"/>
              </p:cNvSpPr>
              <p:nvPr/>
            </p:nvSpPr>
            <p:spPr bwMode="auto">
              <a:xfrm>
                <a:off x="1316038" y="5603875"/>
                <a:ext cx="65087" cy="63500"/>
              </a:xfrm>
              <a:prstGeom prst="ellipse">
                <a:avLst/>
              </a:prstGeom>
              <a:solidFill>
                <a:srgbClr val="3AC73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26"/>
              <p:cNvSpPr>
                <a:spLocks noChangeArrowheads="1"/>
              </p:cNvSpPr>
              <p:nvPr/>
            </p:nvSpPr>
            <p:spPr bwMode="auto">
              <a:xfrm>
                <a:off x="1446213" y="5730875"/>
                <a:ext cx="65087" cy="6191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27"/>
              <p:cNvSpPr>
                <a:spLocks noChangeArrowheads="1"/>
              </p:cNvSpPr>
              <p:nvPr/>
            </p:nvSpPr>
            <p:spPr bwMode="auto">
              <a:xfrm>
                <a:off x="1185863" y="5097463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8"/>
              <p:cNvSpPr>
                <a:spLocks/>
              </p:cNvSpPr>
              <p:nvPr/>
            </p:nvSpPr>
            <p:spPr bwMode="auto">
              <a:xfrm>
                <a:off x="1057275" y="5476875"/>
                <a:ext cx="128588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"/>
              <p:cNvSpPr>
                <a:spLocks/>
              </p:cNvSpPr>
              <p:nvPr/>
            </p:nvSpPr>
            <p:spPr bwMode="auto">
              <a:xfrm>
                <a:off x="665163" y="5476875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0"/>
              <p:cNvSpPr>
                <a:spLocks/>
              </p:cNvSpPr>
              <p:nvPr/>
            </p:nvSpPr>
            <p:spPr bwMode="auto">
              <a:xfrm rot="14317620">
                <a:off x="1219994" y="5738019"/>
                <a:ext cx="127000" cy="195262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"/>
              <p:cNvSpPr>
                <a:spLocks/>
              </p:cNvSpPr>
              <p:nvPr/>
            </p:nvSpPr>
            <p:spPr bwMode="auto">
              <a:xfrm>
                <a:off x="1327150" y="5667375"/>
                <a:ext cx="130175" cy="188913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2"/>
              <p:cNvSpPr>
                <a:spLocks/>
              </p:cNvSpPr>
              <p:nvPr/>
            </p:nvSpPr>
            <p:spPr bwMode="auto">
              <a:xfrm rot="14317620">
                <a:off x="1025525" y="5191125"/>
                <a:ext cx="125413" cy="195263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/>
              <p:cNvSpPr>
                <a:spLocks/>
              </p:cNvSpPr>
              <p:nvPr/>
            </p:nvSpPr>
            <p:spPr bwMode="auto">
              <a:xfrm rot="9645446">
                <a:off x="1101725" y="5489575"/>
                <a:ext cx="131763" cy="18732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34"/>
              <p:cNvSpPr>
                <a:spLocks noChangeArrowheads="1"/>
              </p:cNvSpPr>
              <p:nvPr/>
            </p:nvSpPr>
            <p:spPr bwMode="auto">
              <a:xfrm>
                <a:off x="725488" y="563880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35"/>
              <p:cNvSpPr>
                <a:spLocks noChangeArrowheads="1"/>
              </p:cNvSpPr>
              <p:nvPr/>
            </p:nvSpPr>
            <p:spPr bwMode="auto">
              <a:xfrm>
                <a:off x="855663" y="563880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36"/>
              <p:cNvSpPr>
                <a:spLocks noChangeArrowheads="1"/>
              </p:cNvSpPr>
              <p:nvPr/>
            </p:nvSpPr>
            <p:spPr bwMode="auto">
              <a:xfrm>
                <a:off x="1116013" y="563880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37"/>
              <p:cNvSpPr>
                <a:spLocks noChangeArrowheads="1"/>
              </p:cNvSpPr>
              <p:nvPr/>
            </p:nvSpPr>
            <p:spPr bwMode="auto">
              <a:xfrm>
                <a:off x="1116013" y="5827713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38"/>
              <p:cNvSpPr>
                <a:spLocks noChangeArrowheads="1"/>
              </p:cNvSpPr>
              <p:nvPr/>
            </p:nvSpPr>
            <p:spPr bwMode="auto">
              <a:xfrm>
                <a:off x="790575" y="5827713"/>
                <a:ext cx="65088" cy="63500"/>
              </a:xfrm>
              <a:prstGeom prst="ellipse">
                <a:avLst/>
              </a:prstGeom>
              <a:solidFill>
                <a:srgbClr val="E53A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9"/>
              <p:cNvSpPr>
                <a:spLocks/>
              </p:cNvSpPr>
              <p:nvPr/>
            </p:nvSpPr>
            <p:spPr bwMode="auto">
              <a:xfrm rot="9645446">
                <a:off x="855663" y="5827713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0"/>
              <p:cNvSpPr>
                <a:spLocks/>
              </p:cNvSpPr>
              <p:nvPr/>
            </p:nvSpPr>
            <p:spPr bwMode="auto">
              <a:xfrm rot="17703875">
                <a:off x="922338" y="5532438"/>
                <a:ext cx="188912" cy="277812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1"/>
              <p:cNvSpPr>
                <a:spLocks/>
              </p:cNvSpPr>
              <p:nvPr/>
            </p:nvSpPr>
            <p:spPr bwMode="auto">
              <a:xfrm rot="19509256">
                <a:off x="1228725" y="5097463"/>
                <a:ext cx="206375" cy="2540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42"/>
              <p:cNvSpPr>
                <a:spLocks noChangeArrowheads="1"/>
              </p:cNvSpPr>
              <p:nvPr/>
            </p:nvSpPr>
            <p:spPr bwMode="auto">
              <a:xfrm>
                <a:off x="596900" y="5291138"/>
                <a:ext cx="65088" cy="63500"/>
              </a:xfrm>
              <a:prstGeom prst="ellipse">
                <a:avLst/>
              </a:prstGeom>
              <a:solidFill>
                <a:srgbClr val="E53A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43"/>
              <p:cNvSpPr>
                <a:spLocks noChangeArrowheads="1"/>
              </p:cNvSpPr>
              <p:nvPr/>
            </p:nvSpPr>
            <p:spPr bwMode="auto">
              <a:xfrm>
                <a:off x="727075" y="5291138"/>
                <a:ext cx="6508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val 44"/>
              <p:cNvSpPr>
                <a:spLocks noChangeArrowheads="1"/>
              </p:cNvSpPr>
              <p:nvPr/>
            </p:nvSpPr>
            <p:spPr bwMode="auto">
              <a:xfrm>
                <a:off x="985838" y="5291138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45"/>
              <p:cNvSpPr>
                <a:spLocks noChangeArrowheads="1"/>
              </p:cNvSpPr>
              <p:nvPr/>
            </p:nvSpPr>
            <p:spPr bwMode="auto">
              <a:xfrm>
                <a:off x="985838" y="5480050"/>
                <a:ext cx="65087" cy="63500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46"/>
              <p:cNvSpPr>
                <a:spLocks noChangeArrowheads="1"/>
              </p:cNvSpPr>
              <p:nvPr/>
            </p:nvSpPr>
            <p:spPr bwMode="auto">
              <a:xfrm>
                <a:off x="661988" y="548005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7"/>
              <p:cNvSpPr>
                <a:spLocks/>
              </p:cNvSpPr>
              <p:nvPr/>
            </p:nvSpPr>
            <p:spPr bwMode="auto">
              <a:xfrm rot="9645446">
                <a:off x="727075" y="5480050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8"/>
              <p:cNvSpPr>
                <a:spLocks/>
              </p:cNvSpPr>
              <p:nvPr/>
            </p:nvSpPr>
            <p:spPr bwMode="auto">
              <a:xfrm rot="17703875">
                <a:off x="772320" y="5279231"/>
                <a:ext cx="188912" cy="27622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9"/>
              <p:cNvSpPr>
                <a:spLocks/>
              </p:cNvSpPr>
              <p:nvPr/>
            </p:nvSpPr>
            <p:spPr bwMode="auto">
              <a:xfrm rot="20979428">
                <a:off x="596900" y="5299075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0"/>
              <p:cNvSpPr>
                <a:spLocks/>
              </p:cNvSpPr>
              <p:nvPr/>
            </p:nvSpPr>
            <p:spPr bwMode="auto">
              <a:xfrm rot="4588081">
                <a:off x="1298576" y="5465762"/>
                <a:ext cx="120650" cy="20637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1"/>
              <p:cNvSpPr>
                <a:spLocks/>
              </p:cNvSpPr>
              <p:nvPr/>
            </p:nvSpPr>
            <p:spPr bwMode="auto">
              <a:xfrm rot="20616336">
                <a:off x="950913" y="5168900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2"/>
              <p:cNvSpPr>
                <a:spLocks/>
              </p:cNvSpPr>
              <p:nvPr/>
            </p:nvSpPr>
            <p:spPr bwMode="auto">
              <a:xfrm rot="16200000">
                <a:off x="998538" y="5834063"/>
                <a:ext cx="119062" cy="207962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3"/>
              <p:cNvSpPr>
                <a:spLocks/>
              </p:cNvSpPr>
              <p:nvPr/>
            </p:nvSpPr>
            <p:spPr bwMode="auto">
              <a:xfrm rot="13350627">
                <a:off x="1200150" y="5302250"/>
                <a:ext cx="284163" cy="23812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460375" y="1312863"/>
              <a:ext cx="1255713" cy="1771650"/>
              <a:chOff x="460375" y="1312863"/>
              <a:chExt cx="1255713" cy="1771650"/>
            </a:xfrm>
          </p:grpSpPr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495300" y="1665288"/>
                <a:ext cx="1220788" cy="1419225"/>
                <a:chOff x="4368" y="816"/>
                <a:chExt cx="768" cy="970"/>
              </a:xfrm>
            </p:grpSpPr>
            <p:sp>
              <p:nvSpPr>
                <p:cNvPr id="53" name="Oval 16"/>
                <p:cNvSpPr>
                  <a:spLocks noChangeArrowheads="1"/>
                </p:cNvSpPr>
                <p:nvPr/>
              </p:nvSpPr>
              <p:spPr bwMode="auto">
                <a:xfrm>
                  <a:off x="4368" y="1008"/>
                  <a:ext cx="768" cy="778"/>
                </a:xfrm>
                <a:prstGeom prst="ellipse">
                  <a:avLst/>
                </a:prstGeom>
                <a:solidFill>
                  <a:srgbClr val="CA956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4" name="Group 17"/>
                <p:cNvGrpSpPr>
                  <a:grpSpLocks/>
                </p:cNvGrpSpPr>
                <p:nvPr/>
              </p:nvGrpSpPr>
              <p:grpSpPr bwMode="auto">
                <a:xfrm>
                  <a:off x="4398" y="816"/>
                  <a:ext cx="660" cy="592"/>
                  <a:chOff x="4302" y="816"/>
                  <a:chExt cx="660" cy="592"/>
                </a:xfrm>
              </p:grpSpPr>
              <p:sp>
                <p:nvSpPr>
                  <p:cNvPr id="55" name="Freeform 18"/>
                  <p:cNvSpPr>
                    <a:spLocks/>
                  </p:cNvSpPr>
                  <p:nvPr/>
                </p:nvSpPr>
                <p:spPr bwMode="auto">
                  <a:xfrm rot="7079170">
                    <a:off x="4770" y="840"/>
                    <a:ext cx="43" cy="341"/>
                  </a:xfrm>
                  <a:custGeom>
                    <a:avLst/>
                    <a:gdLst>
                      <a:gd name="T0" fmla="*/ 31 w 48"/>
                      <a:gd name="T1" fmla="*/ 239 h 384"/>
                      <a:gd name="T2" fmla="*/ 0 w 48"/>
                      <a:gd name="T3" fmla="*/ 120 h 384"/>
                      <a:gd name="T4" fmla="*/ 31 w 48"/>
                      <a:gd name="T5" fmla="*/ 0 h 384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384"/>
                      <a:gd name="T11" fmla="*/ 48 w 48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384">
                        <a:moveTo>
                          <a:pt x="48" y="384"/>
                        </a:moveTo>
                        <a:cubicBezTo>
                          <a:pt x="24" y="320"/>
                          <a:pt x="0" y="256"/>
                          <a:pt x="0" y="192"/>
                        </a:cubicBezTo>
                        <a:cubicBezTo>
                          <a:pt x="0" y="128"/>
                          <a:pt x="40" y="32"/>
                          <a:pt x="4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9"/>
                  <p:cNvSpPr>
                    <a:spLocks noChangeArrowheads="1"/>
                  </p:cNvSpPr>
                  <p:nvPr/>
                </p:nvSpPr>
                <p:spPr bwMode="auto">
                  <a:xfrm rot="784241">
                    <a:off x="4320" y="816"/>
                    <a:ext cx="443" cy="44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0"/>
                  <p:cNvSpPr>
                    <a:spLocks/>
                  </p:cNvSpPr>
                  <p:nvPr/>
                </p:nvSpPr>
                <p:spPr bwMode="auto">
                  <a:xfrm rot="784241">
                    <a:off x="4302" y="1062"/>
                    <a:ext cx="43" cy="346"/>
                  </a:xfrm>
                  <a:custGeom>
                    <a:avLst/>
                    <a:gdLst>
                      <a:gd name="T0" fmla="*/ 31 w 48"/>
                      <a:gd name="T1" fmla="*/ 253 h 384"/>
                      <a:gd name="T2" fmla="*/ 0 w 48"/>
                      <a:gd name="T3" fmla="*/ 127 h 384"/>
                      <a:gd name="T4" fmla="*/ 31 w 48"/>
                      <a:gd name="T5" fmla="*/ 0 h 384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384"/>
                      <a:gd name="T11" fmla="*/ 48 w 48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384">
                        <a:moveTo>
                          <a:pt x="48" y="384"/>
                        </a:moveTo>
                        <a:cubicBezTo>
                          <a:pt x="24" y="320"/>
                          <a:pt x="0" y="256"/>
                          <a:pt x="0" y="192"/>
                        </a:cubicBezTo>
                        <a:cubicBezTo>
                          <a:pt x="0" y="128"/>
                          <a:pt x="40" y="32"/>
                          <a:pt x="4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1009650" y="2506663"/>
                <a:ext cx="5826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tx2"/>
                    </a:solidFill>
                    <a:latin typeface="MS Reference Sans Serif" charset="0"/>
                  </a:rPr>
                  <a:t>N</a:t>
                </a:r>
              </a:p>
            </p:txBody>
          </p:sp>
          <p:sp>
            <p:nvSpPr>
              <p:cNvPr id="52" name="Text Box 55"/>
              <p:cNvSpPr txBox="1">
                <a:spLocks noChangeArrowheads="1"/>
              </p:cNvSpPr>
              <p:nvPr/>
            </p:nvSpPr>
            <p:spPr bwMode="auto">
              <a:xfrm>
                <a:off x="460375" y="1312863"/>
                <a:ext cx="5349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400" dirty="0">
                    <a:solidFill>
                      <a:srgbClr val="800000"/>
                    </a:solidFill>
                    <a:ea typeface="Times New Roman" charset="0"/>
                    <a:cs typeface="Times New Roman" charset="0"/>
                  </a:rPr>
                  <a:t>π</a:t>
                </a:r>
              </a:p>
            </p:txBody>
          </p:sp>
        </p:grpSp>
      </p:grpSp>
      <p:grpSp>
        <p:nvGrpSpPr>
          <p:cNvPr id="15" name="Group 65"/>
          <p:cNvGrpSpPr>
            <a:grpSpLocks/>
          </p:cNvGrpSpPr>
          <p:nvPr/>
        </p:nvGrpSpPr>
        <p:grpSpPr bwMode="auto">
          <a:xfrm rot="10800000">
            <a:off x="2362994" y="3276712"/>
            <a:ext cx="187325" cy="2046965"/>
            <a:chOff x="1327" y="1840"/>
            <a:chExt cx="118" cy="1613"/>
          </a:xfrm>
        </p:grpSpPr>
        <p:sp>
          <p:nvSpPr>
            <p:cNvPr id="99" name="Text Box 66"/>
            <p:cNvSpPr txBox="1">
              <a:spLocks noChangeArrowheads="1"/>
            </p:cNvSpPr>
            <p:nvPr/>
          </p:nvSpPr>
          <p:spPr bwMode="auto">
            <a:xfrm>
              <a:off x="1327" y="18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i="1" dirty="0"/>
            </a:p>
          </p:txBody>
        </p:sp>
        <p:sp>
          <p:nvSpPr>
            <p:cNvPr id="100" name="AutoShape 67"/>
            <p:cNvSpPr>
              <a:spLocks noChangeArrowheads="1"/>
            </p:cNvSpPr>
            <p:nvPr/>
          </p:nvSpPr>
          <p:spPr bwMode="auto">
            <a:xfrm>
              <a:off x="1349" y="3117"/>
              <a:ext cx="96" cy="336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4076700" y="5072063"/>
            <a:ext cx="396875" cy="592137"/>
            <a:chOff x="2784" y="3371"/>
            <a:chExt cx="250" cy="373"/>
          </a:xfrm>
        </p:grpSpPr>
        <p:sp>
          <p:nvSpPr>
            <p:cNvPr id="102" name="AutoShape 62"/>
            <p:cNvSpPr>
              <a:spLocks noChangeArrowheads="1"/>
            </p:cNvSpPr>
            <p:nvPr/>
          </p:nvSpPr>
          <p:spPr bwMode="auto">
            <a:xfrm>
              <a:off x="2784" y="3456"/>
              <a:ext cx="96" cy="288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63"/>
            <p:cNvSpPr txBox="1">
              <a:spLocks noChangeArrowheads="1"/>
            </p:cNvSpPr>
            <p:nvPr/>
          </p:nvSpPr>
          <p:spPr bwMode="auto">
            <a:xfrm>
              <a:off x="2918" y="337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Comic Sans MS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989492" y="1047690"/>
            <a:ext cx="7340231" cy="400110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are the relevant degrees of freedom at varying distance scales?</a:t>
            </a:r>
            <a:endParaRPr lang="en-US" sz="2000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667000" y="6032500"/>
            <a:ext cx="589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Do measurements of N* transition form factors probe </a:t>
            </a:r>
            <a:r>
              <a:rPr lang="en-US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m</a:t>
            </a:r>
            <a:r>
              <a:rPr lang="en-US" baseline="-250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q</a:t>
            </a:r>
            <a:r>
              <a:rPr lang="en-US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(</a:t>
            </a:r>
            <a:r>
              <a:rPr lang="en-US" i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q</a:t>
            </a:r>
            <a:r>
              <a:rPr lang="en-US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)? </a:t>
            </a:r>
            <a:endParaRPr lang="en-US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62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32917 L 0.00017 -0.0935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63 -0.00486 L 0.0323 -0.0048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5" grpId="0" animBg="1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8229600" cy="95705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Electroexcitation</a:t>
            </a:r>
            <a:r>
              <a:rPr lang="en-US" sz="3600" dirty="0" smtClean="0"/>
              <a:t> of Nucleon Resonances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7404-CBCF-524C-A26C-B6971810BE3B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34994" y="1795786"/>
            <a:ext cx="1482611" cy="79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29952" y="2076879"/>
            <a:ext cx="977892" cy="90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87243" y="3736454"/>
            <a:ext cx="3956216" cy="2036623"/>
            <a:chOff x="3687243" y="3541713"/>
            <a:chExt cx="3956216" cy="2036623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87243" y="3541713"/>
              <a:ext cx="1121816" cy="58477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smtClean="0"/>
                <a:t>N(</a:t>
              </a:r>
              <a:r>
                <a:rPr lang="en-US" sz="1600" dirty="0"/>
                <a:t>1520</a:t>
              </a:r>
              <a:r>
                <a:rPr lang="en-US" sz="1600" dirty="0" smtClean="0"/>
                <a:t>)D</a:t>
              </a:r>
              <a:r>
                <a:rPr lang="en-US" sz="1600" baseline="-25000" dirty="0" smtClean="0"/>
                <a:t>13</a:t>
              </a:r>
            </a:p>
            <a:p>
              <a:pPr algn="ctr" eaLnBrk="0" hangingPunct="0"/>
              <a:r>
                <a:rPr lang="en-US" sz="1600" dirty="0" smtClean="0"/>
                <a:t>N(</a:t>
              </a:r>
              <a:r>
                <a:rPr lang="en-US" sz="1600" dirty="0"/>
                <a:t>1535</a:t>
              </a:r>
              <a:r>
                <a:rPr lang="en-US" sz="1600" dirty="0" smtClean="0"/>
                <a:t>)S</a:t>
              </a:r>
              <a:r>
                <a:rPr lang="en-US" sz="1600" baseline="-25000" dirty="0" smtClean="0"/>
                <a:t>11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486155" y="5239669"/>
              <a:ext cx="1157304" cy="33866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smtClean="0"/>
                <a:t>N(</a:t>
              </a:r>
              <a:r>
                <a:rPr lang="en-US" sz="1600" dirty="0"/>
                <a:t>1440</a:t>
              </a:r>
              <a:r>
                <a:rPr lang="en-US" sz="1600" dirty="0" smtClean="0"/>
                <a:t>)P</a:t>
              </a:r>
              <a:r>
                <a:rPr lang="en-US" sz="1600" baseline="-25000" dirty="0" smtClean="0"/>
                <a:t>11</a:t>
              </a: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318898" y="4515281"/>
            <a:ext cx="1703426" cy="40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421308" y="5331540"/>
            <a:ext cx="1113930" cy="5367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  </a:t>
            </a:r>
          </a:p>
          <a:p>
            <a:pPr algn="ctr"/>
            <a:r>
              <a:rPr lang="en-US" sz="1600" dirty="0" smtClean="0"/>
              <a:t>  Δ(1232P</a:t>
            </a:r>
            <a:r>
              <a:rPr lang="en-US" sz="1600" baseline="-25000" dirty="0" smtClean="0"/>
              <a:t>33</a:t>
            </a:r>
            <a:endParaRPr lang="en-US" sz="1600" dirty="0" smtClean="0"/>
          </a:p>
          <a:p>
            <a:pPr algn="ctr"/>
            <a:r>
              <a:rPr lang="en-US" sz="1600" dirty="0" smtClean="0"/>
              <a:t>  N(</a:t>
            </a:r>
            <a:r>
              <a:rPr lang="en-US" sz="1600" dirty="0"/>
              <a:t>940</a:t>
            </a:r>
            <a:r>
              <a:rPr lang="en-US" sz="1600" dirty="0" smtClean="0"/>
              <a:t>)P</a:t>
            </a:r>
            <a:r>
              <a:rPr lang="en-US" sz="1600" baseline="-25000" dirty="0" smtClean="0"/>
              <a:t>11</a:t>
            </a:r>
          </a:p>
          <a:p>
            <a:pPr algn="ctr"/>
            <a:r>
              <a:rPr lang="en-US" sz="1600" dirty="0" smtClean="0"/>
              <a:t>  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0" y="1547291"/>
            <a:ext cx="519113" cy="4589463"/>
            <a:chOff x="762000" y="1352550"/>
            <a:chExt cx="519113" cy="4589463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-1485106" y="3693319"/>
              <a:ext cx="44958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763588" y="1352550"/>
              <a:ext cx="5175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</a:t>
              </a:r>
              <a:r>
                <a:rPr lang="en-US" baseline="-25000"/>
                <a:t>3q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3588" y="5408612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3588" y="3808412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2"/>
            <p:cNvSpPr txBox="1">
              <a:spLocks noChangeArrowheads="1"/>
            </p:cNvSpPr>
            <p:nvPr/>
          </p:nvSpPr>
          <p:spPr bwMode="auto">
            <a:xfrm>
              <a:off x="908050" y="5160962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831850" y="3579812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63588" y="2055812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31850" y="18272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3588" y="5999162"/>
            <a:ext cx="6934200" cy="554038"/>
            <a:chOff x="763588" y="5789612"/>
            <a:chExt cx="6934200" cy="55403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63588" y="5942012"/>
              <a:ext cx="6934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1828800" y="594360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37"/>
            <p:cNvSpPr txBox="1">
              <a:spLocks noChangeArrowheads="1"/>
            </p:cNvSpPr>
            <p:nvPr/>
          </p:nvSpPr>
          <p:spPr bwMode="auto">
            <a:xfrm>
              <a:off x="4260851" y="594360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7" name="TextBox 39"/>
            <p:cNvSpPr txBox="1">
              <a:spLocks noChangeArrowheads="1"/>
            </p:cNvSpPr>
            <p:nvPr/>
          </p:nvSpPr>
          <p:spPr bwMode="auto">
            <a:xfrm>
              <a:off x="6935788" y="59436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H="1">
              <a:off x="4334670" y="5863431"/>
              <a:ext cx="152400" cy="4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7007894" y="5882540"/>
              <a:ext cx="152400" cy="47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904207" y="5865019"/>
              <a:ext cx="152400" cy="4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76976" y="5943540"/>
              <a:ext cx="382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sp>
        <p:nvSpPr>
          <p:cNvPr id="32" name="Line 38"/>
          <p:cNvSpPr>
            <a:spLocks noChangeShapeType="1"/>
          </p:cNvSpPr>
          <p:nvPr/>
        </p:nvSpPr>
        <p:spPr bwMode="auto">
          <a:xfrm flipV="1">
            <a:off x="2535238" y="5635099"/>
            <a:ext cx="390997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V="1">
            <a:off x="2592388" y="4321230"/>
            <a:ext cx="1094855" cy="103447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1887"/>
          <p:cNvGrpSpPr>
            <a:grpSpLocks/>
          </p:cNvGrpSpPr>
          <p:nvPr/>
        </p:nvGrpSpPr>
        <p:grpSpPr bwMode="auto">
          <a:xfrm>
            <a:off x="4964073" y="1930425"/>
            <a:ext cx="3886200" cy="2311400"/>
            <a:chOff x="3264" y="2832"/>
            <a:chExt cx="2448" cy="1456"/>
          </a:xfrm>
        </p:grpSpPr>
        <p:sp>
          <p:nvSpPr>
            <p:cNvPr id="35" name="Rectangle 1886"/>
            <p:cNvSpPr>
              <a:spLocks noChangeArrowheads="1"/>
            </p:cNvSpPr>
            <p:nvPr/>
          </p:nvSpPr>
          <p:spPr bwMode="auto">
            <a:xfrm>
              <a:off x="3264" y="2832"/>
              <a:ext cx="2448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1885"/>
            <p:cNvGrpSpPr>
              <a:grpSpLocks/>
            </p:cNvGrpSpPr>
            <p:nvPr/>
          </p:nvGrpSpPr>
          <p:grpSpPr bwMode="auto">
            <a:xfrm>
              <a:off x="3460" y="3072"/>
              <a:ext cx="2215" cy="1216"/>
              <a:chOff x="3460" y="3072"/>
              <a:chExt cx="2215" cy="1216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460" y="3125"/>
                <a:ext cx="472" cy="459"/>
                <a:chOff x="1251" y="695"/>
                <a:chExt cx="573" cy="641"/>
              </a:xfrm>
            </p:grpSpPr>
            <p:sp>
              <p:nvSpPr>
                <p:cNvPr id="5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716" y="695"/>
                  <a:ext cx="108" cy="3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8" name="Group 40"/>
                <p:cNvGrpSpPr>
                  <a:grpSpLocks/>
                </p:cNvGrpSpPr>
                <p:nvPr/>
              </p:nvGrpSpPr>
              <p:grpSpPr bwMode="auto">
                <a:xfrm>
                  <a:off x="1251" y="1078"/>
                  <a:ext cx="465" cy="258"/>
                  <a:chOff x="1251" y="1078"/>
                  <a:chExt cx="465" cy="258"/>
                </a:xfrm>
              </p:grpSpPr>
              <p:sp>
                <p:nvSpPr>
                  <p:cNvPr id="59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51" y="1197"/>
                    <a:ext cx="254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6" y="1078"/>
                    <a:ext cx="230" cy="13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" name="Freeform 43"/>
              <p:cNvSpPr>
                <a:spLocks/>
              </p:cNvSpPr>
              <p:nvPr/>
            </p:nvSpPr>
            <p:spPr bwMode="auto">
              <a:xfrm rot="1980000">
                <a:off x="3803" y="3478"/>
                <a:ext cx="473" cy="34"/>
              </a:xfrm>
              <a:custGeom>
                <a:avLst/>
                <a:gdLst>
                  <a:gd name="T0" fmla="*/ 0 w 576"/>
                  <a:gd name="T1" fmla="*/ 12 h 48"/>
                  <a:gd name="T2" fmla="*/ 21 w 576"/>
                  <a:gd name="T3" fmla="*/ 0 h 48"/>
                  <a:gd name="T4" fmla="*/ 44 w 576"/>
                  <a:gd name="T5" fmla="*/ 12 h 48"/>
                  <a:gd name="T6" fmla="*/ 66 w 576"/>
                  <a:gd name="T7" fmla="*/ 0 h 48"/>
                  <a:gd name="T8" fmla="*/ 88 w 576"/>
                  <a:gd name="T9" fmla="*/ 12 h 48"/>
                  <a:gd name="T10" fmla="*/ 109 w 576"/>
                  <a:gd name="T11" fmla="*/ 0 h 48"/>
                  <a:gd name="T12" fmla="*/ 131 w 576"/>
                  <a:gd name="T13" fmla="*/ 12 h 48"/>
                  <a:gd name="T14" fmla="*/ 153 w 576"/>
                  <a:gd name="T15" fmla="*/ 0 h 48"/>
                  <a:gd name="T16" fmla="*/ 175 w 576"/>
                  <a:gd name="T17" fmla="*/ 12 h 48"/>
                  <a:gd name="T18" fmla="*/ 197 w 576"/>
                  <a:gd name="T19" fmla="*/ 0 h 48"/>
                  <a:gd name="T20" fmla="*/ 218 w 576"/>
                  <a:gd name="T21" fmla="*/ 12 h 48"/>
                  <a:gd name="T22" fmla="*/ 240 w 576"/>
                  <a:gd name="T23" fmla="*/ 0 h 48"/>
                  <a:gd name="T24" fmla="*/ 262 w 576"/>
                  <a:gd name="T25" fmla="*/ 12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6"/>
                  <a:gd name="T40" fmla="*/ 0 h 48"/>
                  <a:gd name="T41" fmla="*/ 576 w 576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6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48"/>
                      <a:pt x="480" y="48"/>
                    </a:cubicBezTo>
                    <a:cubicBezTo>
                      <a:pt x="496" y="48"/>
                      <a:pt x="512" y="0"/>
                      <a:pt x="528" y="0"/>
                    </a:cubicBezTo>
                    <a:cubicBezTo>
                      <a:pt x="544" y="0"/>
                      <a:pt x="568" y="40"/>
                      <a:pt x="576" y="4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4197" y="3581"/>
                <a:ext cx="119" cy="10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AutoShape 45"/>
              <p:cNvSpPr>
                <a:spLocks noChangeArrowheads="1"/>
              </p:cNvSpPr>
              <p:nvPr/>
            </p:nvSpPr>
            <p:spPr bwMode="auto">
              <a:xfrm rot="1800000">
                <a:off x="4105" y="3658"/>
                <a:ext cx="65" cy="291"/>
              </a:xfrm>
              <a:prstGeom prst="upArrow">
                <a:avLst>
                  <a:gd name="adj1" fmla="val 50000"/>
                  <a:gd name="adj2" fmla="val 111923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6"/>
              <p:cNvSpPr>
                <a:spLocks noChangeShapeType="1"/>
              </p:cNvSpPr>
              <p:nvPr/>
            </p:nvSpPr>
            <p:spPr bwMode="auto">
              <a:xfrm>
                <a:off x="4315" y="3606"/>
                <a:ext cx="51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>
                <a:off x="4318" y="3637"/>
                <a:ext cx="5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8"/>
              <p:cNvSpPr>
                <a:spLocks noChangeShapeType="1"/>
              </p:cNvSpPr>
              <p:nvPr/>
            </p:nvSpPr>
            <p:spPr bwMode="auto">
              <a:xfrm>
                <a:off x="4302" y="3667"/>
                <a:ext cx="5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4799" y="3589"/>
                <a:ext cx="118" cy="103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 flipV="1">
                <a:off x="4894" y="3303"/>
                <a:ext cx="252" cy="287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AutoShape 51"/>
              <p:cNvSpPr>
                <a:spLocks noChangeArrowheads="1"/>
              </p:cNvSpPr>
              <p:nvPr/>
            </p:nvSpPr>
            <p:spPr bwMode="auto">
              <a:xfrm rot="9000000">
                <a:off x="4941" y="3670"/>
                <a:ext cx="58" cy="290"/>
              </a:xfrm>
              <a:prstGeom prst="upArrow">
                <a:avLst>
                  <a:gd name="adj1" fmla="val 50000"/>
                  <a:gd name="adj2" fmla="val 125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 Box 52"/>
              <p:cNvSpPr txBox="1">
                <a:spLocks noChangeArrowheads="1"/>
              </p:cNvSpPr>
              <p:nvPr/>
            </p:nvSpPr>
            <p:spPr bwMode="auto">
              <a:xfrm>
                <a:off x="3522" y="3342"/>
                <a:ext cx="16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MS Reference Sans Serif" charset="0"/>
                  </a:rPr>
                  <a:t>e</a:t>
                </a:r>
              </a:p>
            </p:txBody>
          </p:sp>
          <p:sp>
            <p:nvSpPr>
              <p:cNvPr id="48" name="Text Box 53"/>
              <p:cNvSpPr txBox="1">
                <a:spLocks noChangeArrowheads="1"/>
              </p:cNvSpPr>
              <p:nvPr/>
            </p:nvSpPr>
            <p:spPr bwMode="auto">
              <a:xfrm>
                <a:off x="3733" y="3072"/>
                <a:ext cx="2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MS Reference Sans Serif" charset="0"/>
                  </a:rPr>
                  <a:t>e’</a:t>
                </a:r>
              </a:p>
            </p:txBody>
          </p:sp>
          <p:sp>
            <p:nvSpPr>
              <p:cNvPr id="49" name="Text Box 54"/>
              <p:cNvSpPr txBox="1">
                <a:spLocks noChangeArrowheads="1"/>
              </p:cNvSpPr>
              <p:nvPr/>
            </p:nvSpPr>
            <p:spPr bwMode="auto">
              <a:xfrm>
                <a:off x="4015" y="3289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l-GR">
                    <a:solidFill>
                      <a:srgbClr val="FF0000"/>
                    </a:solidFill>
                    <a:ea typeface="Times New Roman" charset="0"/>
                    <a:cs typeface="Times New Roman" charset="0"/>
                  </a:rPr>
                  <a:t>γ</a:t>
                </a:r>
                <a:r>
                  <a:rPr lang="en-US" baseline="-25000">
                    <a:solidFill>
                      <a:srgbClr val="FF0000"/>
                    </a:solidFill>
                    <a:ea typeface="Times New Roman" charset="0"/>
                    <a:cs typeface="Times New Roman" charset="0"/>
                  </a:rPr>
                  <a:t>v</a:t>
                </a:r>
                <a:r>
                  <a:rPr lang="en-US" sz="2400">
                    <a:solidFill>
                      <a:srgbClr val="FF0000"/>
                    </a:solidFill>
                    <a:ea typeface="Times New Roman" charset="0"/>
                    <a:cs typeface="Times New Roman" charset="0"/>
                  </a:rPr>
                  <a:t> </a:t>
                </a:r>
                <a:endParaRPr lang="el-GR" sz="2400">
                  <a:solidFill>
                    <a:srgbClr val="FF0000"/>
                  </a:solidFill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0" name="Text Box 55"/>
              <p:cNvSpPr txBox="1">
                <a:spLocks noChangeArrowheads="1"/>
              </p:cNvSpPr>
              <p:nvPr/>
            </p:nvSpPr>
            <p:spPr bwMode="auto">
              <a:xfrm>
                <a:off x="3915" y="3694"/>
                <a:ext cx="16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MS Reference Sans Serif" charset="0"/>
                  </a:rPr>
                  <a:t>N</a:t>
                </a:r>
              </a:p>
            </p:txBody>
          </p:sp>
          <p:sp>
            <p:nvSpPr>
              <p:cNvPr id="51" name="Text Box 56"/>
              <p:cNvSpPr txBox="1">
                <a:spLocks noChangeArrowheads="1"/>
              </p:cNvSpPr>
              <p:nvPr/>
            </p:nvSpPr>
            <p:spPr bwMode="auto">
              <a:xfrm>
                <a:off x="5005" y="3675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MS Reference Sans Serif" charset="0"/>
                  </a:rPr>
                  <a:t>N</a:t>
                </a:r>
                <a:r>
                  <a:rPr lang="en-US" sz="1400" b="1" dirty="0">
                    <a:solidFill>
                      <a:srgbClr val="000000"/>
                    </a:solidFill>
                    <a:latin typeface="MS Reference Sans Serif" charset="0"/>
                  </a:rPr>
                  <a:t>’</a:t>
                </a:r>
                <a:endParaRPr lang="en-US" sz="1400" b="1" dirty="0">
                  <a:solidFill>
                    <a:srgbClr val="000000"/>
                  </a:solidFill>
                  <a:latin typeface="Symbol" charset="2"/>
                </a:endParaRPr>
              </a:p>
            </p:txBody>
          </p:sp>
          <p:sp>
            <p:nvSpPr>
              <p:cNvPr id="52" name="Text Box 57"/>
              <p:cNvSpPr txBox="1">
                <a:spLocks noChangeArrowheads="1"/>
              </p:cNvSpPr>
              <p:nvPr/>
            </p:nvSpPr>
            <p:spPr bwMode="auto">
              <a:xfrm>
                <a:off x="4343" y="3375"/>
                <a:ext cx="5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MS Reference Sans Serif" charset="0"/>
                  </a:rPr>
                  <a:t>N*,△*</a:t>
                </a:r>
              </a:p>
            </p:txBody>
          </p:sp>
          <p:sp>
            <p:nvSpPr>
              <p:cNvPr id="53" name="Line 58"/>
              <p:cNvSpPr>
                <a:spLocks noChangeShapeType="1"/>
              </p:cNvSpPr>
              <p:nvPr/>
            </p:nvSpPr>
            <p:spPr bwMode="auto">
              <a:xfrm>
                <a:off x="3555" y="3379"/>
                <a:ext cx="1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 Box 59"/>
              <p:cNvSpPr txBox="1">
                <a:spLocks noChangeArrowheads="1"/>
              </p:cNvSpPr>
              <p:nvPr/>
            </p:nvSpPr>
            <p:spPr bwMode="auto">
              <a:xfrm>
                <a:off x="4146" y="3958"/>
                <a:ext cx="976" cy="3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/>
                  <a:t>A</a:t>
                </a:r>
                <a:r>
                  <a:rPr lang="en-US" sz="1400" baseline="-25000" dirty="0"/>
                  <a:t>1/2</a:t>
                </a:r>
                <a:r>
                  <a:rPr lang="en-US" sz="1400" dirty="0"/>
                  <a:t>, A</a:t>
                </a:r>
                <a:r>
                  <a:rPr lang="en-US" sz="1400" baseline="-25000" dirty="0"/>
                  <a:t>3/2</a:t>
                </a:r>
                <a:r>
                  <a:rPr lang="en-US" sz="1400" dirty="0"/>
                  <a:t>, S</a:t>
                </a:r>
                <a:r>
                  <a:rPr lang="en-US" sz="1400" baseline="-25000" dirty="0"/>
                  <a:t>1/</a:t>
                </a:r>
                <a:r>
                  <a:rPr lang="en-US" sz="1400" baseline="-25000" dirty="0" smtClean="0"/>
                  <a:t>2 </a:t>
                </a:r>
              </a:p>
              <a:p>
                <a:r>
                  <a:rPr lang="en-US" sz="1400" dirty="0" smtClean="0">
                    <a:latin typeface="+mn-lt"/>
                  </a:rPr>
                  <a:t>M, E, S </a:t>
                </a:r>
                <a:r>
                  <a:rPr lang="en-US" sz="1400" dirty="0" err="1" smtClean="0">
                    <a:latin typeface="+mn-lt"/>
                  </a:rPr>
                  <a:t>multipoles</a:t>
                </a:r>
                <a:endParaRPr lang="en-US" sz="1400" dirty="0">
                  <a:latin typeface="+mn-lt"/>
                </a:endParaRPr>
              </a:p>
            </p:txBody>
          </p:sp>
          <p:sp>
            <p:nvSpPr>
              <p:cNvPr id="55" name="Line 60"/>
              <p:cNvSpPr>
                <a:spLocks noChangeShapeType="1"/>
              </p:cNvSpPr>
              <p:nvPr/>
            </p:nvSpPr>
            <p:spPr bwMode="auto">
              <a:xfrm flipH="1" flipV="1">
                <a:off x="4304" y="3754"/>
                <a:ext cx="197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 Box 61"/>
              <p:cNvSpPr txBox="1">
                <a:spLocks noChangeArrowheads="1"/>
              </p:cNvSpPr>
              <p:nvPr/>
            </p:nvSpPr>
            <p:spPr bwMode="auto">
              <a:xfrm>
                <a:off x="5175" y="3246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600" i="1" dirty="0">
                    <a:ea typeface="Times New Roman" charset="0"/>
                    <a:cs typeface="Times New Roman" charset="0"/>
                  </a:rPr>
                  <a:t>π</a:t>
                </a:r>
                <a:r>
                  <a:rPr lang="en-US" sz="1600" i="1" dirty="0">
                    <a:ea typeface="Times New Roman" charset="0"/>
                    <a:cs typeface="Times New Roman" charset="0"/>
                  </a:rPr>
                  <a:t>, </a:t>
                </a:r>
                <a:r>
                  <a:rPr lang="el-GR" sz="1600" i="1" dirty="0">
                    <a:ea typeface="Times New Roman" charset="0"/>
                    <a:cs typeface="Times New Roman" charset="0"/>
                  </a:rPr>
                  <a:t>η</a:t>
                </a:r>
                <a:r>
                  <a:rPr lang="en-US" sz="1600" i="1" dirty="0">
                    <a:ea typeface="Times New Roman" charset="0"/>
                    <a:cs typeface="Times New Roman" charset="0"/>
                  </a:rPr>
                  <a:t>, </a:t>
                </a:r>
                <a:r>
                  <a:rPr lang="el-GR" sz="1600" i="1" dirty="0">
                    <a:ea typeface="Times New Roman" charset="0"/>
                    <a:cs typeface="Times New Roman" charset="0"/>
                  </a:rPr>
                  <a:t>ππ</a:t>
                </a:r>
              </a:p>
            </p:txBody>
          </p:sp>
        </p:grpSp>
      </p:grpSp>
      <p:sp>
        <p:nvSpPr>
          <p:cNvPr id="61" name="Line 39"/>
          <p:cNvSpPr>
            <a:spLocks noChangeShapeType="1"/>
          </p:cNvSpPr>
          <p:nvPr/>
        </p:nvSpPr>
        <p:spPr bwMode="auto">
          <a:xfrm flipV="1">
            <a:off x="1576388" y="5389041"/>
            <a:ext cx="0" cy="3730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48795" y="1015788"/>
            <a:ext cx="75856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have now precise experimental information on the Q</a:t>
            </a:r>
            <a:r>
              <a:rPr lang="en-US" baseline="30000" dirty="0" smtClean="0"/>
              <a:t>2</a:t>
            </a:r>
            <a:r>
              <a:rPr lang="en-US" dirty="0" smtClean="0"/>
              <a:t> dependence of transition amplitudes for several lower mass excited states for Q</a:t>
            </a:r>
            <a:r>
              <a:rPr lang="en-US" baseline="30000" dirty="0" smtClean="0"/>
              <a:t>2</a:t>
            </a:r>
            <a:r>
              <a:rPr lang="en-US" dirty="0" smtClean="0"/>
              <a:t> &lt; 4.5-7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446406" y="2221468"/>
            <a:ext cx="156402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SU(6)×O(3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35986" y="1795786"/>
            <a:ext cx="235532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Analyses based on ~120,000 </a:t>
            </a:r>
            <a:r>
              <a:rPr lang="en-US" sz="1200" dirty="0" smtClean="0"/>
              <a:t>Nπ</a:t>
            </a:r>
            <a:r>
              <a:rPr lang="en-US" sz="1200" dirty="0" smtClean="0">
                <a:latin typeface="+mn-lt"/>
              </a:rPr>
              <a:t> cross sections, and beam, target, and double spin asymmetries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147626" y="4515281"/>
            <a:ext cx="2839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=&gt; talks by V. </a:t>
            </a:r>
            <a:r>
              <a:rPr lang="en-US" sz="1600" dirty="0" err="1" smtClean="0"/>
              <a:t>Mokeev</a:t>
            </a:r>
            <a:r>
              <a:rPr lang="en-US" sz="1600" dirty="0" smtClean="0"/>
              <a:t>, M. Jones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06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33" grpId="0" animBg="1"/>
      <p:bldP spid="61" grpId="0" animBg="1"/>
      <p:bldP spid="65" grpId="0" animBg="1"/>
      <p:bldP spid="22" grpId="0" animBg="1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"/>
            <a:ext cx="8229600" cy="961509"/>
          </a:xfrm>
        </p:spPr>
        <p:txBody>
          <a:bodyPr/>
          <a:lstStyle/>
          <a:p>
            <a:r>
              <a:rPr lang="en-US" dirty="0" smtClean="0"/>
              <a:t>Model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61530"/>
            <a:ext cx="8178800" cy="2015070"/>
          </a:xfrm>
        </p:spPr>
        <p:txBody>
          <a:bodyPr>
            <a:normAutofit/>
          </a:bodyPr>
          <a:lstStyle/>
          <a:p>
            <a:pPr>
              <a:lnSpc>
                <a:spcPct val="97000"/>
              </a:lnSpc>
              <a:buClr>
                <a:srgbClr val="C0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/>
              <a:t>Nearly </a:t>
            </a:r>
            <a:r>
              <a:rPr lang="en-US" sz="2000" dirty="0" err="1" smtClean="0"/>
              <a:t>massless</a:t>
            </a:r>
            <a:r>
              <a:rPr lang="en-US" sz="2000" dirty="0" smtClean="0"/>
              <a:t> Goldstone </a:t>
            </a:r>
            <a:r>
              <a:rPr lang="en-GB" sz="2000" dirty="0" smtClean="0">
                <a:solidFill>
                  <a:srgbClr val="000000"/>
                </a:solidFill>
              </a:rPr>
              <a:t>bosons (</a:t>
            </a:r>
            <a:r>
              <a:rPr lang="en-GB" sz="2000" dirty="0" err="1" smtClean="0">
                <a:solidFill>
                  <a:srgbClr val="000000"/>
                </a:solidFill>
              </a:rPr>
              <a:t>pions</a:t>
            </a:r>
            <a:r>
              <a:rPr lang="en-GB" sz="2000" dirty="0" smtClean="0">
                <a:solidFill>
                  <a:srgbClr val="000000"/>
                </a:solidFill>
              </a:rPr>
              <a:t>) create loop contributions to electromagnetic form factors at relatively </a:t>
            </a:r>
            <a:r>
              <a:rPr lang="en-GB" sz="2000" dirty="0" smtClean="0">
                <a:solidFill>
                  <a:srgbClr val="FF0000"/>
                </a:solidFill>
              </a:rPr>
              <a:t>small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Q</a:t>
            </a:r>
            <a:r>
              <a:rPr lang="en-GB" sz="2000" baseline="30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. They are crucial for the description of  </a:t>
            </a:r>
            <a:r>
              <a:rPr lang="en-GB" sz="2000" dirty="0" smtClean="0">
                <a:solidFill>
                  <a:srgbClr val="FF0000"/>
                </a:solidFill>
              </a:rPr>
              <a:t>G</a:t>
            </a:r>
            <a:r>
              <a:rPr lang="en-GB" sz="2000" baseline="-25000" dirty="0" smtClean="0">
                <a:solidFill>
                  <a:srgbClr val="FF0000"/>
                </a:solidFill>
              </a:rPr>
              <a:t>En</a:t>
            </a:r>
            <a:r>
              <a:rPr lang="en-GB" sz="2000" dirty="0" smtClean="0">
                <a:solidFill>
                  <a:srgbClr val="FF0000"/>
                </a:solidFill>
              </a:rPr>
              <a:t>(Q</a:t>
            </a:r>
            <a:r>
              <a:rPr lang="en-GB" sz="2000" baseline="30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and the magnetic dipole form factor </a:t>
            </a:r>
            <a:r>
              <a:rPr lang="en-GB" sz="2000" dirty="0" smtClean="0">
                <a:solidFill>
                  <a:srgbClr val="FF0000"/>
                </a:solidFill>
              </a:rPr>
              <a:t>G</a:t>
            </a:r>
            <a:r>
              <a:rPr lang="en-GB" sz="2000" baseline="30000" dirty="0" smtClean="0">
                <a:solidFill>
                  <a:srgbClr val="FF0000"/>
                </a:solidFill>
              </a:rPr>
              <a:t>*</a:t>
            </a:r>
            <a:r>
              <a:rPr lang="en-GB" sz="2000" baseline="-25000" dirty="0" smtClean="0">
                <a:solidFill>
                  <a:srgbClr val="FF0000"/>
                </a:solidFill>
              </a:rPr>
              <a:t>M</a:t>
            </a:r>
            <a:r>
              <a:rPr lang="en-GB" sz="2000" dirty="0" smtClean="0">
                <a:solidFill>
                  <a:srgbClr val="FF0000"/>
                </a:solidFill>
              </a:rPr>
              <a:t>(Q</a:t>
            </a:r>
            <a:r>
              <a:rPr lang="en-GB" sz="2000" baseline="30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</a:rPr>
              <a:t>)</a:t>
            </a:r>
            <a:r>
              <a:rPr lang="en-GB" sz="2000" dirty="0" smtClean="0">
                <a:solidFill>
                  <a:srgbClr val="000000"/>
                </a:solidFill>
              </a:rPr>
              <a:t>  of the  </a:t>
            </a:r>
            <a:r>
              <a:rPr lang="en-GB" sz="2000" dirty="0" smtClean="0">
                <a:solidFill>
                  <a:srgbClr val="FF0000"/>
                </a:solidFill>
              </a:rPr>
              <a:t>Δ(1232)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Electromagnetic NN* transition form factors must include contributions from the </a:t>
            </a:r>
            <a:r>
              <a:rPr lang="en-GB" sz="2000" b="1" dirty="0" smtClean="0">
                <a:solidFill>
                  <a:srgbClr val="000000"/>
                </a:solidFill>
              </a:rPr>
              <a:t>quark core </a:t>
            </a:r>
            <a:r>
              <a:rPr lang="en-GB" sz="2000" dirty="0" smtClean="0">
                <a:solidFill>
                  <a:srgbClr val="000000"/>
                </a:solidFill>
              </a:rPr>
              <a:t>and from the </a:t>
            </a:r>
            <a:r>
              <a:rPr lang="en-GB" sz="2000" b="1" dirty="0" err="1" smtClean="0">
                <a:solidFill>
                  <a:srgbClr val="000000"/>
                </a:solidFill>
              </a:rPr>
              <a:t>pion</a:t>
            </a:r>
            <a:r>
              <a:rPr lang="en-GB" sz="2000" b="1" dirty="0" smtClean="0">
                <a:solidFill>
                  <a:srgbClr val="000000"/>
                </a:solidFill>
              </a:rPr>
              <a:t> loops 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</a:rPr>
              <a:t>pion</a:t>
            </a:r>
            <a:r>
              <a:rPr lang="en-GB" sz="2000" dirty="0" smtClean="0">
                <a:solidFill>
                  <a:srgbClr val="000000"/>
                </a:solidFill>
              </a:rPr>
              <a:t> cloud).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C23-1A5D-C542-8B81-02AFBCCC10A8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226050" cy="119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5587"/>
          <a:stretch>
            <a:fillRect/>
          </a:stretch>
        </p:blipFill>
        <p:spPr bwMode="auto">
          <a:xfrm>
            <a:off x="2133600" y="4419600"/>
            <a:ext cx="4114800" cy="9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3545" y="4191000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7C8E3"/>
                </a:solidFill>
              </a:rPr>
              <a:t>π</a:t>
            </a:r>
            <a:endParaRPr lang="en-US" dirty="0">
              <a:solidFill>
                <a:srgbClr val="67C8E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3890" y="3505200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7C8E3"/>
                </a:solidFill>
              </a:rPr>
              <a:t>π</a:t>
            </a:r>
            <a:endParaRPr lang="en-US" dirty="0">
              <a:solidFill>
                <a:srgbClr val="67C8E3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8000" y="5604930"/>
            <a:ext cx="8483600" cy="7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7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noProof="0" dirty="0" smtClean="0"/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ight-front dynamics </a:t>
            </a:r>
            <a:r>
              <a:rPr lang="en-US" sz="2000" dirty="0" smtClean="0"/>
              <a:t>realizes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Poincare invariance and allows for the </a:t>
            </a:r>
            <a:r>
              <a:rPr lang="en-US" sz="2000" dirty="0" smtClean="0"/>
              <a:t>description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vertices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C8E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N,N*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sz="2000" dirty="0" smtClean="0"/>
              <a:t>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67C8E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Nπ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wave functions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1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"/>
            <a:ext cx="8229600" cy="963097"/>
          </a:xfrm>
        </p:spPr>
        <p:txBody>
          <a:bodyPr/>
          <a:lstStyle/>
          <a:p>
            <a:r>
              <a:rPr lang="en-US" dirty="0" smtClean="0"/>
              <a:t>Model ingredients,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955803"/>
            <a:ext cx="8136467" cy="2997197"/>
          </a:xfrm>
        </p:spPr>
        <p:txBody>
          <a:bodyPr>
            <a:normAutofit/>
          </a:bodyPr>
          <a:lstStyle/>
          <a:p>
            <a:pPr>
              <a:lnSpc>
                <a:spcPct val="97000"/>
              </a:lnSpc>
              <a:buClr>
                <a:srgbClr val="C0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000000"/>
              </a:solidFill>
              <a:latin typeface="CG Times" pitchFamily="16" charset="0"/>
            </a:endParaRPr>
          </a:p>
          <a:p>
            <a:pPr>
              <a:lnSpc>
                <a:spcPct val="97000"/>
              </a:lnSpc>
              <a:buClr>
                <a:srgbClr val="C0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G Times" pitchFamily="16" charset="0"/>
              </a:rPr>
              <a:t>Prior work on light-front relativistic model for bound states: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G Times" pitchFamily="16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+mj-lt"/>
              </a:rPr>
              <a:t>	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Berestetski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Terentiev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Yad.Fiz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. 24,1044 (1976); 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Yad.Fiz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. 25,653 (1977)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	  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Aznauryan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 et al., 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Phys.Lett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. B112, 393( 1982); 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Aznauryan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rgbClr val="800000"/>
                </a:solidFill>
                <a:latin typeface="+mj-lt"/>
              </a:rPr>
              <a:t>Phys.Lett</a:t>
            </a:r>
            <a:r>
              <a:rPr lang="en-GB" sz="1600" dirty="0" smtClean="0">
                <a:solidFill>
                  <a:srgbClr val="800000"/>
                </a:solidFill>
                <a:latin typeface="+mj-lt"/>
              </a:rPr>
              <a:t>. B316, 391 (1993)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800000"/>
                </a:solidFill>
                <a:latin typeface="+mj-lt"/>
              </a:rPr>
              <a:t>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+mj-lt"/>
              </a:rPr>
              <a:t>G. Miller computed </a:t>
            </a:r>
            <a:r>
              <a:rPr lang="en-GB" sz="2000" dirty="0" err="1" smtClean="0">
                <a:latin typeface="+mj-lt"/>
              </a:rPr>
              <a:t>pion</a:t>
            </a:r>
            <a:r>
              <a:rPr lang="en-GB" sz="2000" dirty="0" smtClean="0">
                <a:latin typeface="+mj-lt"/>
              </a:rPr>
              <a:t>-loop contributions for the nucleon </a:t>
            </a:r>
            <a:r>
              <a:rPr lang="en-GB" sz="2000" dirty="0" err="1" smtClean="0">
                <a:latin typeface="+mj-lt"/>
              </a:rPr>
              <a:t>e.m</a:t>
            </a:r>
            <a:r>
              <a:rPr lang="en-GB" sz="2000" dirty="0" smtClean="0">
                <a:latin typeface="+mj-lt"/>
              </a:rPr>
              <a:t>. form factor in LF model.</a:t>
            </a:r>
          </a:p>
          <a:p>
            <a:pPr>
              <a:lnSpc>
                <a:spcPct val="97000"/>
              </a:lnSpc>
              <a:buClr>
                <a:srgbClr val="C00000"/>
              </a:buCl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+mj-lt"/>
              </a:rPr>
              <a:t>						 </a:t>
            </a:r>
            <a:r>
              <a:rPr lang="en-GB" sz="1600" dirty="0" smtClean="0">
                <a:solidFill>
                  <a:srgbClr val="800000"/>
                </a:solidFill>
              </a:rPr>
              <a:t>G. Miller, </a:t>
            </a:r>
            <a:r>
              <a:rPr lang="en-GB" sz="1600" dirty="0" err="1" smtClean="0">
                <a:solidFill>
                  <a:srgbClr val="800000"/>
                </a:solidFill>
              </a:rPr>
              <a:t>Phys.Rev</a:t>
            </a:r>
            <a:r>
              <a:rPr lang="en-GB" sz="1600" dirty="0" smtClean="0">
                <a:solidFill>
                  <a:srgbClr val="800000"/>
                </a:solidFill>
              </a:rPr>
              <a:t>. C66, 032201 (2002)</a:t>
            </a:r>
            <a:endParaRPr lang="en-GB" sz="2000" dirty="0" smtClean="0">
              <a:latin typeface="CG Times" pitchFamily="16" charset="0"/>
            </a:endParaRPr>
          </a:p>
          <a:p>
            <a:pPr lvl="0">
              <a:lnSpc>
                <a:spcPct val="97000"/>
              </a:lnSpc>
              <a:buClr>
                <a:srgbClr val="C00000"/>
              </a:buCl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A2F2-7C58-614C-80F1-C3F636611CA2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1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944575"/>
          </a:xfrm>
        </p:spPr>
        <p:txBody>
          <a:bodyPr/>
          <a:lstStyle/>
          <a:p>
            <a:r>
              <a:rPr lang="en-US" dirty="0" smtClean="0"/>
              <a:t>Model ingredients,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9738"/>
            <a:ext cx="8382000" cy="48796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000" dirty="0" smtClean="0"/>
              <a:t>To study sensitivity to the form of the quark wave function, we employ two widely used forms for the 3-quark radial wave function, 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endParaRPr lang="en-US" sz="2000" dirty="0" smtClean="0"/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endParaRPr lang="en-US" sz="2000" dirty="0" smtClean="0"/>
          </a:p>
          <a:p>
            <a:pPr>
              <a:buClr>
                <a:schemeClr val="accent2"/>
              </a:buClr>
              <a:buNone/>
            </a:pPr>
            <a:r>
              <a:rPr lang="en-US" sz="2000" dirty="0" smtClean="0"/>
              <a:t>					and 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18-F2D3-E94B-9A50-10F94DD9F3BF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NSTAR 2011, May 17-20, 2011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64368" y="4326448"/>
            <a:ext cx="3938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S. </a:t>
            </a:r>
            <a:r>
              <a:rPr lang="en-US" sz="1600" i="1" dirty="0" err="1" smtClean="0"/>
              <a:t>Capstick</a:t>
            </a:r>
            <a:r>
              <a:rPr lang="en-US" sz="1600" i="1" dirty="0" smtClean="0"/>
              <a:t> and B. </a:t>
            </a:r>
            <a:r>
              <a:rPr lang="en-US" sz="1600" i="1" dirty="0" err="1" smtClean="0"/>
              <a:t>Keister</a:t>
            </a:r>
            <a:r>
              <a:rPr lang="en-US" sz="1600" i="1" dirty="0" smtClean="0"/>
              <a:t>, PRD51, 3598, 1995 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9000" y="2128621"/>
            <a:ext cx="2246904" cy="9955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00400" y="3200400"/>
            <a:ext cx="2921000" cy="106371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3760" y="2057400"/>
            <a:ext cx="44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(I)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3200400"/>
            <a:ext cx="5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(II)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847272"/>
            <a:ext cx="7772400" cy="1477328"/>
            <a:chOff x="304800" y="4695780"/>
            <a:chExt cx="7772400" cy="1477328"/>
          </a:xfrm>
        </p:grpSpPr>
        <p:sp>
          <p:nvSpPr>
            <p:cNvPr id="25" name="TextBox 24"/>
            <p:cNvSpPr txBox="1"/>
            <p:nvPr/>
          </p:nvSpPr>
          <p:spPr>
            <a:xfrm>
              <a:off x="304800" y="4695780"/>
              <a:ext cx="7772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</a:t>
              </a:r>
              <a:r>
                <a:rPr lang="en-US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r>
                <a:rPr lang="en-US" dirty="0" smtClean="0"/>
                <a:t> –  invariant 3-quark mass</a:t>
              </a:r>
            </a:p>
            <a:p>
              <a:pPr>
                <a:buClr>
                  <a:schemeClr val="tx1"/>
                </a:buClr>
                <a:buFont typeface="Arial"/>
                <a:buChar char="•"/>
              </a:pP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q</a:t>
              </a:r>
              <a:r>
                <a:rPr lang="en-US" dirty="0" smtClean="0">
                  <a:latin typeface="Times New Roman"/>
                  <a:cs typeface="Times New Roman"/>
                </a:rPr>
                <a:t> and </a:t>
              </a:r>
              <a:r>
                <a:rPr lang="en-US" b="1" dirty="0" err="1" smtClean="0">
                  <a:latin typeface="Times New Roman"/>
                  <a:cs typeface="Times New Roman"/>
                </a:rPr>
                <a:t>k</a:t>
              </a:r>
              <a:r>
                <a:rPr lang="en-US" b="1" baseline="-25000" dirty="0" err="1" smtClean="0">
                  <a:latin typeface="Times New Roman"/>
                  <a:cs typeface="Times New Roman"/>
                </a:rPr>
                <a:t>i</a:t>
              </a:r>
              <a:r>
                <a:rPr lang="en-US" dirty="0" smtClean="0">
                  <a:latin typeface="Times New Roman"/>
                  <a:cs typeface="Times New Roman"/>
                </a:rPr>
                <a:t>   </a:t>
              </a:r>
              <a:r>
                <a:rPr lang="en-US" dirty="0" smtClean="0"/>
                <a:t>– quark mass and transverse momentum in light-front frame </a:t>
              </a:r>
            </a:p>
            <a:p>
              <a:r>
                <a:rPr lang="en-US" dirty="0" smtClean="0"/>
                <a:t>	=&gt;  </a:t>
              </a:r>
              <a:r>
                <a:rPr lang="en-US" dirty="0" err="1" smtClean="0">
                  <a:latin typeface="Cambria"/>
                  <a:cs typeface="Cambria"/>
                </a:rPr>
                <a:t>Φ</a:t>
              </a:r>
              <a:r>
                <a:rPr lang="en-US" baseline="-25000" dirty="0" err="1" smtClean="0">
                  <a:latin typeface="Times New Roman"/>
                  <a:cs typeface="Times New Roman"/>
                </a:rPr>
                <a:t>rad</a:t>
              </a:r>
              <a:r>
                <a:rPr lang="en-US" baseline="-25000" dirty="0" smtClean="0">
                  <a:latin typeface="+mj-lt"/>
                  <a:cs typeface="Symbol" charset="2"/>
                </a:rPr>
                <a:t> </a:t>
              </a:r>
              <a:r>
                <a:rPr lang="en-US" dirty="0" smtClean="0">
                  <a:latin typeface="+mj-lt"/>
                  <a:cs typeface="Symbol" charset="2"/>
                </a:rPr>
                <a:t>increases as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q</a:t>
              </a:r>
              <a:r>
                <a:rPr lang="en-US" dirty="0" smtClean="0">
                  <a:latin typeface="+mj-lt"/>
                  <a:cs typeface="Symbol" charset="2"/>
                </a:rPr>
                <a:t> decreases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Oscillator parameters </a:t>
              </a:r>
              <a:r>
                <a:rPr lang="en-US" i="1" dirty="0" smtClean="0"/>
                <a:t>α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and </a:t>
              </a:r>
              <a:r>
                <a:rPr lang="en-US" i="1" dirty="0" smtClean="0"/>
                <a:t>α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are chosen to give the same wave function in</a:t>
              </a:r>
            </a:p>
            <a:p>
              <a:r>
                <a:rPr lang="en-US" dirty="0" smtClean="0"/>
                <a:t>  non-relativistic approximation.</a:t>
              </a:r>
              <a:r>
                <a:rPr lang="en-US" dirty="0" smtClean="0">
                  <a:latin typeface="+mj-lt"/>
                  <a:cs typeface="Symbol" charset="2"/>
                </a:rPr>
                <a:t> </a:t>
              </a:r>
              <a:endParaRPr lang="en-US" baseline="-25000" dirty="0">
                <a:latin typeface="+mj-lt"/>
                <a:cs typeface="Symbol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0800000">
              <a:off x="1307592" y="511545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/>
                </a:rPr>
                <a:t>T</a:t>
              </a:r>
              <a:endParaRPr lang="en-US" sz="1400" dirty="0"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2"/>
            <a:ext cx="8229600" cy="929229"/>
          </a:xfrm>
        </p:spPr>
        <p:txBody>
          <a:bodyPr/>
          <a:lstStyle/>
          <a:p>
            <a:r>
              <a:rPr lang="en-US" dirty="0" smtClean="0"/>
              <a:t>Running quark mass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(Q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B3FE-E35D-D349-8875-513C7184F385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699772"/>
            <a:ext cx="4495800" cy="25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The quark mass value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en-GB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GB" sz="20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(0)</a:t>
            </a:r>
            <a:r>
              <a:rPr lang="en-GB" sz="2000" dirty="0">
                <a:solidFill>
                  <a:srgbClr val="FF0000"/>
                </a:solidFill>
                <a:latin typeface="Calibri"/>
                <a:cs typeface="Calibri"/>
              </a:rPr>
              <a:t>=0.22GeV </a:t>
            </a:r>
            <a:r>
              <a:rPr lang="en-GB" sz="2000" baseline="30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GB" sz="2000" baseline="30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is taken from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description of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baryon and meson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masses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(S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Capstick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N.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Isgur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</a:p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0000"/>
              </a:solidFill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cs typeface="Calibri"/>
              </a:rPr>
              <a:t>To describe electromagnetic form factors  and N* transitions, we use functional forms </a:t>
            </a:r>
            <a:r>
              <a:rPr lang="en-GB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(1) </a:t>
            </a:r>
            <a:r>
              <a:rPr lang="en-GB" sz="2000" dirty="0" smtClean="0">
                <a:solidFill>
                  <a:srgbClr val="000000"/>
                </a:solidFill>
                <a:cs typeface="Calibri"/>
              </a:rPr>
              <a:t>and </a:t>
            </a:r>
            <a:r>
              <a:rPr lang="en-GB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(2) </a:t>
            </a:r>
            <a:r>
              <a:rPr lang="en-GB" sz="2000" dirty="0" smtClean="0">
                <a:solidFill>
                  <a:srgbClr val="000000"/>
                </a:solidFill>
                <a:cs typeface="Calibri"/>
              </a:rPr>
              <a:t>of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GB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(Q</a:t>
            </a:r>
            <a:r>
              <a:rPr lang="en-GB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GB" sz="2000" dirty="0" smtClean="0">
                <a:solidFill>
                  <a:srgbClr val="000000"/>
                </a:solidFill>
                <a:cs typeface="Calibri"/>
              </a:rPr>
              <a:t>to test N* transition FF sensitivity to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GB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(Q</a:t>
            </a:r>
            <a:r>
              <a:rPr lang="en-GB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GB" sz="2000" dirty="0" smtClean="0">
                <a:solidFill>
                  <a:srgbClr val="000000"/>
                </a:solidFill>
                <a:cs typeface="Calibri"/>
              </a:rPr>
              <a:t>. </a:t>
            </a:r>
            <a:endParaRPr lang="en-GB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baseline="30000" dirty="0" smtClean="0">
                <a:solidFill>
                  <a:srgbClr val="FF0000"/>
                </a:solidFill>
                <a:latin typeface="Calisto MT" charset="0"/>
              </a:rPr>
              <a:t>  </a:t>
            </a:r>
            <a:endParaRPr lang="en-GB" sz="2400" b="1" baseline="30000" dirty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baseline="30000" dirty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05400" y="1574800"/>
            <a:ext cx="3670300" cy="414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2756" y="4343400"/>
            <a:ext cx="2811044" cy="1471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(Q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)/(1+Q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lang="en-US" sz="2000" dirty="0" smtClean="0">
                <a:latin typeface="Times New Roman"/>
                <a:cs typeface="Times New Roman"/>
              </a:rPr>
              <a:t>Λ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baseline="30000" dirty="0" smtClean="0">
                <a:solidFill>
                  <a:srgbClr val="000000"/>
                </a:solidFill>
                <a:cs typeface="Calibri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cs typeface="Calibri"/>
              </a:rPr>
              <a:t> (1)</a:t>
            </a:r>
            <a:r>
              <a:rPr lang="en-US" sz="2000" baseline="30000" dirty="0" smtClean="0">
                <a:solidFill>
                  <a:srgbClr val="000000"/>
                </a:solidFill>
                <a:cs typeface="Calibri"/>
              </a:rPr>
              <a:t>		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= 60GeV</a:t>
            </a:r>
            <a:r>
              <a:rPr lang="en-US" sz="2000" baseline="30000" dirty="0" smtClean="0">
                <a:solidFill>
                  <a:srgbClr val="000000"/>
                </a:solidFill>
                <a:cs typeface="Calibri"/>
              </a:rPr>
              <a:t>2 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Calibri"/>
              </a:rPr>
              <a:t>  (2)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Calibri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cs typeface="Calibri"/>
              </a:rPr>
              <a:t>10GeV</a:t>
            </a:r>
            <a:r>
              <a:rPr lang="en-US" sz="2000" baseline="30000" dirty="0" smtClean="0">
                <a:solidFill>
                  <a:srgbClr val="FF0000"/>
                </a:solidFill>
                <a:cs typeface="Calibri"/>
              </a:rPr>
              <a:t>2 </a:t>
            </a:r>
            <a:endParaRPr lang="en-US" sz="2000" b="1" baseline="300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946163"/>
          </a:xfrm>
        </p:spPr>
        <p:txBody>
          <a:bodyPr/>
          <a:lstStyle/>
          <a:p>
            <a:r>
              <a:rPr lang="en-US" dirty="0" smtClean="0"/>
              <a:t>Nucleon – q</a:t>
            </a:r>
            <a:r>
              <a:rPr lang="en-US" baseline="30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pion</a:t>
            </a:r>
            <a:r>
              <a:rPr lang="en-US" dirty="0" smtClean="0"/>
              <a:t> 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7634-393A-1E4C-801E-F571E667B9D6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 2011, May 17-20, 2011 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266" y="1143000"/>
            <a:ext cx="4157133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/>
              <a:t>			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 (I)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form (II)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N=q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+π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(Q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u="sng" dirty="0" err="1" smtClean="0">
                <a:latin typeface="Calibri"/>
                <a:cs typeface="Calibri"/>
              </a:rPr>
              <a:t>Pion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cloud contributions:</a:t>
            </a:r>
            <a:r>
              <a:rPr lang="en-US" sz="2000" u="sng" dirty="0" smtClean="0">
                <a:cs typeface="Calibri"/>
              </a:rPr>
              <a:t>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cs typeface="Calibri"/>
              </a:rPr>
              <a:t>Significant for </a:t>
            </a:r>
            <a:r>
              <a:rPr lang="en-US" sz="2000" dirty="0" smtClean="0">
                <a:latin typeface="Times New Roman"/>
                <a:cs typeface="Times New Roman"/>
              </a:rPr>
              <a:t>G</a:t>
            </a:r>
            <a:r>
              <a:rPr lang="en-US" sz="2000" baseline="-25000" dirty="0" smtClean="0">
                <a:latin typeface="Times New Roman"/>
                <a:cs typeface="Times New Roman"/>
              </a:rPr>
              <a:t>en </a:t>
            </a:r>
            <a:r>
              <a:rPr lang="en-US" sz="2000" dirty="0" smtClean="0">
                <a:cs typeface="Times New Roman"/>
              </a:rPr>
              <a:t>at Q</a:t>
            </a:r>
            <a:r>
              <a:rPr lang="en-US" sz="2000" baseline="30000" dirty="0" smtClean="0">
                <a:cs typeface="Times New Roman"/>
              </a:rPr>
              <a:t>2</a:t>
            </a:r>
            <a:r>
              <a:rPr lang="en-US" sz="2000" dirty="0" smtClean="0">
                <a:cs typeface="Times New Roman"/>
              </a:rPr>
              <a:t>&lt;2-3GeV</a:t>
            </a:r>
            <a:r>
              <a:rPr lang="en-US" sz="2000" baseline="30000" dirty="0" smtClean="0">
                <a:cs typeface="Times New Roman"/>
              </a:rPr>
              <a:t>2</a:t>
            </a:r>
            <a:endParaRPr lang="en-US" sz="2000" dirty="0" smtClean="0">
              <a:cs typeface="Times New Roman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Calibri"/>
                <a:cs typeface="Times New Roman"/>
              </a:rPr>
              <a:t>Negligible for other F.F. at Q</a:t>
            </a:r>
            <a:r>
              <a:rPr lang="en-US" sz="2000" baseline="30000" dirty="0" smtClean="0">
                <a:latin typeface="Calibri"/>
                <a:cs typeface="Times New Roman"/>
              </a:rPr>
              <a:t>2</a:t>
            </a:r>
            <a:r>
              <a:rPr lang="en-US" sz="2000" dirty="0" smtClean="0">
                <a:latin typeface="Calibri"/>
                <a:cs typeface="Times New Roman"/>
              </a:rPr>
              <a:t>&gt;2GeV</a:t>
            </a:r>
            <a:r>
              <a:rPr lang="en-US" sz="2000" baseline="30000" dirty="0" smtClean="0">
                <a:latin typeface="Calibri"/>
                <a:cs typeface="Times New Roman"/>
              </a:rPr>
              <a:t>2</a:t>
            </a:r>
            <a:endParaRPr lang="en-US" sz="2400" baseline="30000" dirty="0" smtClean="0">
              <a:latin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 smtClean="0">
              <a:latin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From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(0)=1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follows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|N&gt; = 0.95|q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 + 0.313 |Nπ&gt;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9667" y="1371600"/>
            <a:ext cx="9906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8128" y="1751012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8128" y="2445282"/>
            <a:ext cx="9906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6589" y="2513012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633550"/>
            <a:ext cx="4570992" cy="431005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95842" y="5105399"/>
            <a:ext cx="462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cs typeface="Calibri"/>
              </a:rPr>
              <a:t>pion</a:t>
            </a:r>
            <a:r>
              <a:rPr lang="en-US" sz="1200" dirty="0" smtClean="0">
                <a:cs typeface="Calibri"/>
              </a:rPr>
              <a:t>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94787" y="2971800"/>
            <a:ext cx="462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cs typeface="Calibri"/>
              </a:rPr>
              <a:t>pion</a:t>
            </a:r>
            <a:r>
              <a:rPr lang="en-US" sz="1200" dirty="0" smtClean="0">
                <a:cs typeface="Calibri"/>
              </a:rPr>
              <a:t> 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2971800"/>
            <a:ext cx="462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cs typeface="Calibri"/>
              </a:rPr>
              <a:t>pion</a:t>
            </a:r>
            <a:r>
              <a:rPr lang="en-US" sz="1200" dirty="0" smtClean="0">
                <a:cs typeface="Calibri"/>
              </a:rPr>
              <a:t>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0" y="5105399"/>
            <a:ext cx="462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cs typeface="Calibri"/>
              </a:rPr>
              <a:t>pion</a:t>
            </a:r>
            <a:r>
              <a:rPr lang="en-US" sz="1200" dirty="0" smtClean="0">
                <a:cs typeface="Calibri"/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73"/>
            <a:ext cx="8229600" cy="969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Nucleon electromagnetic form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39" y="3200401"/>
            <a:ext cx="2322017" cy="451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595" dirty="0" smtClean="0">
                <a:solidFill>
                  <a:srgbClr val="FF0000"/>
                </a:solidFill>
                <a:latin typeface="Calibri"/>
                <a:cs typeface="Calibri"/>
              </a:rPr>
              <a:t>N = q</a:t>
            </a:r>
            <a:r>
              <a:rPr lang="en-US" sz="2595" baseline="300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2595" dirty="0" smtClean="0">
                <a:solidFill>
                  <a:srgbClr val="FF0000"/>
                </a:solidFill>
                <a:latin typeface="Calibri"/>
                <a:cs typeface="Calibri"/>
              </a:rPr>
              <a:t>+π</a:t>
            </a:r>
            <a:r>
              <a:rPr lang="en-US" sz="2595" dirty="0" smtClean="0">
                <a:solidFill>
                  <a:srgbClr val="FF0000"/>
                </a:solidFill>
                <a:cs typeface="Calibri"/>
              </a:rPr>
              <a:t>; m</a:t>
            </a:r>
            <a:r>
              <a:rPr lang="en-US" sz="2595" baseline="-25000" dirty="0" smtClean="0">
                <a:solidFill>
                  <a:srgbClr val="FF0000"/>
                </a:solidFill>
                <a:cs typeface="Calibri"/>
              </a:rPr>
              <a:t>q</a:t>
            </a:r>
            <a:r>
              <a:rPr lang="en-US" sz="2595" dirty="0" smtClean="0">
                <a:solidFill>
                  <a:srgbClr val="FF0000"/>
                </a:solidFill>
                <a:cs typeface="Calibri"/>
              </a:rPr>
              <a:t>(Q</a:t>
            </a:r>
            <a:r>
              <a:rPr lang="en-US" sz="2595" baseline="30000" dirty="0" smtClean="0">
                <a:solidFill>
                  <a:srgbClr val="FF0000"/>
                </a:solidFill>
                <a:cs typeface="Calibri"/>
              </a:rPr>
              <a:t>2</a:t>
            </a:r>
            <a:r>
              <a:rPr lang="en-US" sz="2595" dirty="0" smtClean="0">
                <a:solidFill>
                  <a:srgbClr val="FF0000"/>
                </a:solidFill>
                <a:cs typeface="Calibri"/>
              </a:rPr>
              <a:t>)</a:t>
            </a:r>
          </a:p>
          <a:p>
            <a:pPr>
              <a:buNone/>
            </a:pPr>
            <a:endParaRPr lang="en-US" sz="2400" baseline="300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9D9D-894E-0545-A046-A8A07D0F1E14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656" y="6430699"/>
            <a:ext cx="2895600" cy="365125"/>
          </a:xfrm>
        </p:spPr>
        <p:txBody>
          <a:bodyPr/>
          <a:lstStyle/>
          <a:p>
            <a:r>
              <a:rPr lang="en-US" smtClean="0"/>
              <a:t>NSTAR 2011, May 17-20, 2011 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1524000"/>
            <a:ext cx="4157155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/>
              <a:t>			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(I)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form (II)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N = q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8794" y="1759481"/>
            <a:ext cx="9906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7255" y="2216693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7255" y="3429001"/>
            <a:ext cx="9906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5716" y="3496731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1117" y="3054883"/>
            <a:ext cx="990600" cy="158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578" y="3122613"/>
            <a:ext cx="99060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447800"/>
            <a:ext cx="4507646" cy="43434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ECF-559C-F847-A181-D4BABEA94D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3886202" cy="217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cs typeface="Calibri"/>
              </a:rPr>
              <a:t>Combining </a:t>
            </a:r>
            <a:r>
              <a:rPr lang="en-GB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lang="en-GB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with form (I) gives results that are comparable to results when combining </a:t>
            </a:r>
            <a:r>
              <a:rPr lang="en-GB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lang="en-GB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with form (II) </a:t>
            </a:r>
          </a:p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aseline="30000" dirty="0" smtClean="0">
              <a:solidFill>
                <a:srgbClr val="FF0000"/>
              </a:solidFill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cs typeface="Calibri"/>
              </a:rPr>
              <a:t>The running of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 m</a:t>
            </a:r>
            <a:r>
              <a:rPr lang="en-GB" baseline="-25000" dirty="0" smtClean="0">
                <a:solidFill>
                  <a:srgbClr val="FF0000"/>
                </a:solidFill>
                <a:cs typeface="Calibri"/>
              </a:rPr>
              <a:t>q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(Q</a:t>
            </a:r>
            <a:r>
              <a:rPr lang="en-GB" baseline="30000" dirty="0" smtClean="0">
                <a:solidFill>
                  <a:srgbClr val="FF0000"/>
                </a:solidFill>
                <a:cs typeface="Calibri"/>
              </a:rPr>
              <a:t>2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)</a:t>
            </a:r>
            <a:r>
              <a:rPr lang="en-GB" baseline="300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allows for the description of </a:t>
            </a:r>
            <a:r>
              <a:rPr lang="en-GB" dirty="0" err="1" smtClean="0">
                <a:solidFill>
                  <a:srgbClr val="FF0000"/>
                </a:solidFill>
                <a:cs typeface="Calibri"/>
              </a:rPr>
              <a:t>G</a:t>
            </a:r>
            <a:r>
              <a:rPr lang="en-GB" baseline="-25000" dirty="0" err="1" smtClean="0">
                <a:solidFill>
                  <a:srgbClr val="FF0000"/>
                </a:solidFill>
                <a:cs typeface="Calibri"/>
              </a:rPr>
              <a:t>Mp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 at 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Q</a:t>
            </a:r>
            <a:r>
              <a:rPr lang="en-GB" baseline="30000" dirty="0" smtClean="0">
                <a:solidFill>
                  <a:srgbClr val="FF0000"/>
                </a:solidFill>
                <a:cs typeface="Calibri"/>
              </a:rPr>
              <a:t>2 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&lt; 16 GeV</a:t>
            </a:r>
            <a:r>
              <a:rPr lang="en-GB" baseline="30000" dirty="0" smtClean="0">
                <a:solidFill>
                  <a:srgbClr val="FF0000"/>
                </a:solidFill>
                <a:cs typeface="Calibri"/>
              </a:rPr>
              <a:t>2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within the LC rel. quark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14003</TotalTime>
  <Words>1982</Words>
  <Application>Microsoft Macintosh PowerPoint</Application>
  <PresentationFormat>On-screen Show (4:3)</PresentationFormat>
  <Paragraphs>260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N* Transition form factors in a light-cone relativistic quark model.</vt:lpstr>
      <vt:lpstr>Motivation</vt:lpstr>
      <vt:lpstr>Electroexcitation of Nucleon Resonances</vt:lpstr>
      <vt:lpstr>Model ingredients</vt:lpstr>
      <vt:lpstr>Model ingredients, cont’d</vt:lpstr>
      <vt:lpstr>Model ingredients, cont’d</vt:lpstr>
      <vt:lpstr>Running quark mass mq(Q2)</vt:lpstr>
      <vt:lpstr>Nucleon – q3 + pion cloud</vt:lpstr>
      <vt:lpstr>Nucleon electromagnetic form factors</vt:lpstr>
      <vt:lpstr>Excited nucleon states</vt:lpstr>
      <vt:lpstr>Delta resonance P33(1232)</vt:lpstr>
      <vt:lpstr>The Roper resonance P11(1440)</vt:lpstr>
      <vt:lpstr>The D13(1520) resonance</vt:lpstr>
      <vt:lpstr>The S11(1535) resonance</vt:lpstr>
      <vt:lpstr>Conclusions</vt:lpstr>
      <vt:lpstr>Conclusions cont’d</vt:lpstr>
      <vt:lpstr>Outlook</vt:lpstr>
      <vt:lpstr>Additional slide</vt:lpstr>
      <vt:lpstr>The S11(1535) resonance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N* Transition form factors in a light-cone relativistic quark model.</dc:title>
  <dc:creator>Volker Burkert</dc:creator>
  <cp:lastModifiedBy>Volker Burkert</cp:lastModifiedBy>
  <cp:revision>80</cp:revision>
  <cp:lastPrinted>2011-05-14T15:47:46Z</cp:lastPrinted>
  <dcterms:created xsi:type="dcterms:W3CDTF">2011-05-19T12:53:40Z</dcterms:created>
  <dcterms:modified xsi:type="dcterms:W3CDTF">2011-05-19T18:51:20Z</dcterms:modified>
</cp:coreProperties>
</file>